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329" r:id="rId11"/>
    <p:sldId id="330" r:id="rId12"/>
    <p:sldId id="267" r:id="rId13"/>
    <p:sldId id="268" r:id="rId14"/>
    <p:sldId id="269" r:id="rId15"/>
    <p:sldId id="270" r:id="rId16"/>
    <p:sldId id="271" r:id="rId17"/>
  </p:sldIdLst>
  <p:sldSz cx="12192000" cy="6858000"/>
  <p:notesSz cx="6858000" cy="9144000"/>
  <p:embeddedFontLst>
    <p:embeddedFont>
      <p:font typeface="Microsoft Yahei" panose="020B0503020204020204" pitchFamily="34" charset="-122"/>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88">
          <p15:clr>
            <a:srgbClr val="A4A3A4"/>
          </p15:clr>
        </p15:guide>
        <p15:guide id="2" pos="3840">
          <p15:clr>
            <a:srgbClr val="A4A3A4"/>
          </p15:clr>
        </p15:guide>
        <p15:guide id="3" pos="416">
          <p15:clr>
            <a:srgbClr val="A4A3A4"/>
          </p15:clr>
        </p15:guide>
        <p15:guide id="4" pos="7256">
          <p15:clr>
            <a:srgbClr val="A4A3A4"/>
          </p15:clr>
        </p15:guide>
        <p15:guide id="5" orient="horz" pos="648">
          <p15:clr>
            <a:srgbClr val="A4A3A4"/>
          </p15:clr>
        </p15:guide>
        <p15:guide id="6" orient="horz" pos="712">
          <p15:clr>
            <a:srgbClr val="A4A3A4"/>
          </p15:clr>
        </p15:guide>
        <p15:guide id="7" orient="horz" pos="3929">
          <p15:clr>
            <a:srgbClr val="A4A3A4"/>
          </p15:clr>
        </p15:guide>
        <p15:guide id="8" orient="horz" pos="386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R8hjCt7chHGDDcIb43VgpMa0O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E7AB39-CD0C-44DF-B3DA-08F2B2A09AF5}">
  <a:tblStyle styleId="{08E7AB39-CD0C-44DF-B3DA-08F2B2A09A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1"/>
  </p:normalViewPr>
  <p:slideViewPr>
    <p:cSldViewPr snapToGrid="0">
      <p:cViewPr varScale="1">
        <p:scale>
          <a:sx n="106" d="100"/>
          <a:sy n="106" d="100"/>
        </p:scale>
        <p:origin x="792" y="176"/>
      </p:cViewPr>
      <p:guideLst>
        <p:guide orient="horz" pos="2288"/>
        <p:guide pos="3840"/>
        <p:guide pos="416"/>
        <p:guide pos="7256"/>
        <p:guide orient="horz" pos="648"/>
        <p:guide orient="horz" pos="712"/>
        <p:guide orient="horz" pos="3929"/>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855FF-4146-AD48-82EA-0B755286B792}"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zh-CN" altLang="en-US"/>
        </a:p>
      </dgm:t>
    </dgm:pt>
    <dgm:pt modelId="{14128DEA-E936-7542-B1E6-535B6B3BB4C0}">
      <dgm:prSet phldrT="[文本]" custT="1"/>
      <dgm:spPr/>
      <dgm:t>
        <a:bodyPr/>
        <a:lstStyle/>
        <a:p>
          <a:r>
            <a:rPr lang="en-US" altLang="zh-CN" sz="2400" dirty="0"/>
            <a:t>Waste</a:t>
          </a:r>
          <a:r>
            <a:rPr lang="zh-CN" altLang="en-US" sz="2400" dirty="0"/>
            <a:t> </a:t>
          </a:r>
          <a:r>
            <a:rPr lang="en-US" altLang="zh-CN" sz="2400" dirty="0"/>
            <a:t>Battery</a:t>
          </a:r>
          <a:r>
            <a:rPr lang="zh-CN" altLang="en-US" sz="2400" dirty="0"/>
            <a:t> </a:t>
          </a:r>
          <a:r>
            <a:rPr lang="en-US" altLang="zh-CN" sz="2400" dirty="0"/>
            <a:t>Reclamation</a:t>
          </a:r>
          <a:endParaRPr lang="zh-CN" altLang="en-US" sz="2400" dirty="0"/>
        </a:p>
      </dgm:t>
    </dgm:pt>
    <dgm:pt modelId="{7388A3B2-6D87-A740-935A-495FEAFFA464}" type="parTrans" cxnId="{C06BC3A7-5469-A240-BBC8-E11922C6B9AD}">
      <dgm:prSet/>
      <dgm:spPr/>
      <dgm:t>
        <a:bodyPr/>
        <a:lstStyle/>
        <a:p>
          <a:endParaRPr lang="zh-CN" altLang="en-US"/>
        </a:p>
      </dgm:t>
    </dgm:pt>
    <dgm:pt modelId="{F4DD73BB-6E1F-C741-9726-263D4D60963F}" type="sibTrans" cxnId="{C06BC3A7-5469-A240-BBC8-E11922C6B9AD}">
      <dgm:prSet/>
      <dgm:spPr/>
      <dgm:t>
        <a:bodyPr/>
        <a:lstStyle/>
        <a:p>
          <a:endParaRPr lang="zh-CN" altLang="en-US"/>
        </a:p>
      </dgm:t>
    </dgm:pt>
    <dgm:pt modelId="{9E631342-95ED-4742-B5ED-87C6AF0830A0}">
      <dgm:prSet phldrT="[文本]" custT="1"/>
      <dgm:spPr/>
      <dgm:t>
        <a:bodyPr/>
        <a:lstStyle/>
        <a:p>
          <a:r>
            <a:rPr lang="en-US" altLang="zh-CN" sz="2400" dirty="0"/>
            <a:t>Pretreatments</a:t>
          </a:r>
          <a:endParaRPr lang="zh-CN" altLang="en-US" sz="2400" dirty="0"/>
        </a:p>
      </dgm:t>
    </dgm:pt>
    <dgm:pt modelId="{DB5F4B4E-8625-6D4E-8B2F-E2FF130620BE}" type="parTrans" cxnId="{90285990-47B4-494A-B5B2-253C45721EAB}">
      <dgm:prSet/>
      <dgm:spPr/>
      <dgm:t>
        <a:bodyPr/>
        <a:lstStyle/>
        <a:p>
          <a:endParaRPr lang="zh-CN" altLang="en-US"/>
        </a:p>
      </dgm:t>
    </dgm:pt>
    <dgm:pt modelId="{79453884-8E91-9C46-8D02-3980613C8822}" type="sibTrans" cxnId="{90285990-47B4-494A-B5B2-253C45721EAB}">
      <dgm:prSet/>
      <dgm:spPr/>
      <dgm:t>
        <a:bodyPr/>
        <a:lstStyle/>
        <a:p>
          <a:endParaRPr lang="zh-CN" altLang="en-US"/>
        </a:p>
      </dgm:t>
    </dgm:pt>
    <dgm:pt modelId="{B4927C79-E06B-BC4D-9CBB-C6F4F8DE4B5A}">
      <dgm:prSet phldrT="[文本]" custT="1"/>
      <dgm:spPr/>
      <dgm:t>
        <a:bodyPr/>
        <a:lstStyle/>
        <a:p>
          <a:r>
            <a:rPr lang="en-US" altLang="zh-CN" sz="2400" dirty="0"/>
            <a:t>Pyrometallurgy</a:t>
          </a:r>
          <a:endParaRPr lang="zh-CN" altLang="en-US" sz="2400" dirty="0"/>
        </a:p>
      </dgm:t>
    </dgm:pt>
    <dgm:pt modelId="{8D64BC05-E0DA-7342-805A-E2348D19FFC2}" type="parTrans" cxnId="{832E9E4C-92F0-824B-9F64-B9796C54B37D}">
      <dgm:prSet/>
      <dgm:spPr/>
      <dgm:t>
        <a:bodyPr/>
        <a:lstStyle/>
        <a:p>
          <a:endParaRPr lang="zh-CN" altLang="en-US"/>
        </a:p>
      </dgm:t>
    </dgm:pt>
    <dgm:pt modelId="{0439BB8C-AB5F-F343-BECC-F61D3466D5B1}" type="sibTrans" cxnId="{832E9E4C-92F0-824B-9F64-B9796C54B37D}">
      <dgm:prSet/>
      <dgm:spPr/>
      <dgm:t>
        <a:bodyPr/>
        <a:lstStyle/>
        <a:p>
          <a:endParaRPr lang="zh-CN" altLang="en-US"/>
        </a:p>
      </dgm:t>
    </dgm:pt>
    <dgm:pt modelId="{DBA688A9-4143-4E4D-8F80-BCDC34D53954}">
      <dgm:prSet/>
      <dgm:spPr/>
      <dgm:t>
        <a:bodyPr/>
        <a:lstStyle/>
        <a:p>
          <a:r>
            <a:rPr lang="en-US" altLang="zh-CN" dirty="0"/>
            <a:t>Products</a:t>
          </a:r>
          <a:endParaRPr lang="zh-CN" altLang="en-US" dirty="0"/>
        </a:p>
      </dgm:t>
    </dgm:pt>
    <dgm:pt modelId="{2EEB2D75-5FE2-1145-8354-0273DDC91464}" type="parTrans" cxnId="{EADE22E6-A9C5-034A-98DD-921BAE276912}">
      <dgm:prSet/>
      <dgm:spPr/>
      <dgm:t>
        <a:bodyPr/>
        <a:lstStyle/>
        <a:p>
          <a:endParaRPr lang="zh-CN" altLang="en-US"/>
        </a:p>
      </dgm:t>
    </dgm:pt>
    <dgm:pt modelId="{9EFFB8D6-232A-5D40-927E-312E8D5C7724}" type="sibTrans" cxnId="{EADE22E6-A9C5-034A-98DD-921BAE276912}">
      <dgm:prSet/>
      <dgm:spPr/>
      <dgm:t>
        <a:bodyPr/>
        <a:lstStyle/>
        <a:p>
          <a:endParaRPr lang="zh-CN" altLang="en-US"/>
        </a:p>
      </dgm:t>
    </dgm:pt>
    <dgm:pt modelId="{A84FE191-47DB-6F41-A6F2-8EDF878B7E2E}" type="pres">
      <dgm:prSet presAssocID="{5AF855FF-4146-AD48-82EA-0B755286B792}" presName="rootnode" presStyleCnt="0">
        <dgm:presLayoutVars>
          <dgm:chMax/>
          <dgm:chPref/>
          <dgm:dir/>
          <dgm:animLvl val="lvl"/>
        </dgm:presLayoutVars>
      </dgm:prSet>
      <dgm:spPr/>
    </dgm:pt>
    <dgm:pt modelId="{8D9AC36B-DD59-5047-BD05-EC2CA78CC375}" type="pres">
      <dgm:prSet presAssocID="{14128DEA-E936-7542-B1E6-535B6B3BB4C0}" presName="composite" presStyleCnt="0"/>
      <dgm:spPr/>
    </dgm:pt>
    <dgm:pt modelId="{124A4A7B-F683-184F-B01D-B084CFA85A5F}" type="pres">
      <dgm:prSet presAssocID="{14128DEA-E936-7542-B1E6-535B6B3BB4C0}" presName="bentUpArrow1" presStyleLbl="alignImgPlace1" presStyleIdx="0" presStyleCnt="3"/>
      <dgm:spPr/>
    </dgm:pt>
    <dgm:pt modelId="{CEA8CCB0-F95E-5444-8CCA-6007A3D220EC}" type="pres">
      <dgm:prSet presAssocID="{14128DEA-E936-7542-B1E6-535B6B3BB4C0}" presName="ParentText" presStyleLbl="node1" presStyleIdx="0" presStyleCnt="4" custScaleX="136209">
        <dgm:presLayoutVars>
          <dgm:chMax val="1"/>
          <dgm:chPref val="1"/>
          <dgm:bulletEnabled val="1"/>
        </dgm:presLayoutVars>
      </dgm:prSet>
      <dgm:spPr/>
    </dgm:pt>
    <dgm:pt modelId="{6E782F5A-7D34-144F-AE46-7187D331D543}" type="pres">
      <dgm:prSet presAssocID="{14128DEA-E936-7542-B1E6-535B6B3BB4C0}" presName="ChildText" presStyleLbl="revTx" presStyleIdx="0" presStyleCnt="3">
        <dgm:presLayoutVars>
          <dgm:chMax val="0"/>
          <dgm:chPref val="0"/>
          <dgm:bulletEnabled val="1"/>
        </dgm:presLayoutVars>
      </dgm:prSet>
      <dgm:spPr/>
    </dgm:pt>
    <dgm:pt modelId="{67EC8D77-E0A6-F443-8E55-9D5CA9E38D16}" type="pres">
      <dgm:prSet presAssocID="{F4DD73BB-6E1F-C741-9726-263D4D60963F}" presName="sibTrans" presStyleCnt="0"/>
      <dgm:spPr/>
    </dgm:pt>
    <dgm:pt modelId="{143B5D75-50B6-AF44-A0E0-2A993EC0F2B4}" type="pres">
      <dgm:prSet presAssocID="{9E631342-95ED-4742-B5ED-87C6AF0830A0}" presName="composite" presStyleCnt="0"/>
      <dgm:spPr/>
    </dgm:pt>
    <dgm:pt modelId="{009AB68E-782A-DB49-ACDF-83A30F251D9B}" type="pres">
      <dgm:prSet presAssocID="{9E631342-95ED-4742-B5ED-87C6AF0830A0}" presName="bentUpArrow1" presStyleLbl="alignImgPlace1" presStyleIdx="1" presStyleCnt="3"/>
      <dgm:spPr/>
    </dgm:pt>
    <dgm:pt modelId="{F9348FB0-FF04-2946-87B1-B415D16D0411}" type="pres">
      <dgm:prSet presAssocID="{9E631342-95ED-4742-B5ED-87C6AF0830A0}" presName="ParentText" presStyleLbl="node1" presStyleIdx="1" presStyleCnt="4" custScaleX="141562">
        <dgm:presLayoutVars>
          <dgm:chMax val="1"/>
          <dgm:chPref val="1"/>
          <dgm:bulletEnabled val="1"/>
        </dgm:presLayoutVars>
      </dgm:prSet>
      <dgm:spPr/>
    </dgm:pt>
    <dgm:pt modelId="{3CA7A395-2B7D-7743-8ECC-541E27318369}" type="pres">
      <dgm:prSet presAssocID="{9E631342-95ED-4742-B5ED-87C6AF0830A0}" presName="ChildText" presStyleLbl="revTx" presStyleIdx="1" presStyleCnt="3">
        <dgm:presLayoutVars>
          <dgm:chMax val="0"/>
          <dgm:chPref val="0"/>
          <dgm:bulletEnabled val="1"/>
        </dgm:presLayoutVars>
      </dgm:prSet>
      <dgm:spPr/>
    </dgm:pt>
    <dgm:pt modelId="{2337268E-3FB6-104E-8808-52F5A21A5B49}" type="pres">
      <dgm:prSet presAssocID="{79453884-8E91-9C46-8D02-3980613C8822}" presName="sibTrans" presStyleCnt="0"/>
      <dgm:spPr/>
    </dgm:pt>
    <dgm:pt modelId="{AB096465-E199-0844-A9C2-922ADE92D317}" type="pres">
      <dgm:prSet presAssocID="{B4927C79-E06B-BC4D-9CBB-C6F4F8DE4B5A}" presName="composite" presStyleCnt="0"/>
      <dgm:spPr/>
    </dgm:pt>
    <dgm:pt modelId="{75EEF22A-50B2-4B4B-8D10-21FF8063A59F}" type="pres">
      <dgm:prSet presAssocID="{B4927C79-E06B-BC4D-9CBB-C6F4F8DE4B5A}" presName="bentUpArrow1" presStyleLbl="alignImgPlace1" presStyleIdx="2" presStyleCnt="3"/>
      <dgm:spPr/>
    </dgm:pt>
    <dgm:pt modelId="{BB872CB1-B900-C242-98A7-F466F5A62FDB}" type="pres">
      <dgm:prSet presAssocID="{B4927C79-E06B-BC4D-9CBB-C6F4F8DE4B5A}" presName="ParentText" presStyleLbl="node1" presStyleIdx="2" presStyleCnt="4" custScaleX="148417">
        <dgm:presLayoutVars>
          <dgm:chMax val="1"/>
          <dgm:chPref val="1"/>
          <dgm:bulletEnabled val="1"/>
        </dgm:presLayoutVars>
      </dgm:prSet>
      <dgm:spPr/>
    </dgm:pt>
    <dgm:pt modelId="{77EE6377-76B4-5C4A-A189-1D2C4D8774CA}" type="pres">
      <dgm:prSet presAssocID="{B4927C79-E06B-BC4D-9CBB-C6F4F8DE4B5A}" presName="ChildText" presStyleLbl="revTx" presStyleIdx="2" presStyleCnt="3">
        <dgm:presLayoutVars>
          <dgm:chMax val="0"/>
          <dgm:chPref val="0"/>
          <dgm:bulletEnabled val="1"/>
        </dgm:presLayoutVars>
      </dgm:prSet>
      <dgm:spPr/>
    </dgm:pt>
    <dgm:pt modelId="{B33EDD01-571B-6F44-972F-690C0DC1A16A}" type="pres">
      <dgm:prSet presAssocID="{0439BB8C-AB5F-F343-BECC-F61D3466D5B1}" presName="sibTrans" presStyleCnt="0"/>
      <dgm:spPr/>
    </dgm:pt>
    <dgm:pt modelId="{C3122B38-EEFA-8D41-BD28-D360CEF3E44C}" type="pres">
      <dgm:prSet presAssocID="{DBA688A9-4143-4E4D-8F80-BCDC34D53954}" presName="composite" presStyleCnt="0"/>
      <dgm:spPr/>
    </dgm:pt>
    <dgm:pt modelId="{960CA157-57EC-B84F-BED0-400529DF97AC}" type="pres">
      <dgm:prSet presAssocID="{DBA688A9-4143-4E4D-8F80-BCDC34D53954}" presName="ParentText" presStyleLbl="node1" presStyleIdx="3" presStyleCnt="4">
        <dgm:presLayoutVars>
          <dgm:chMax val="1"/>
          <dgm:chPref val="1"/>
          <dgm:bulletEnabled val="1"/>
        </dgm:presLayoutVars>
      </dgm:prSet>
      <dgm:spPr/>
    </dgm:pt>
  </dgm:ptLst>
  <dgm:cxnLst>
    <dgm:cxn modelId="{A199821A-AB25-B947-B862-39CD4DA19C4F}" type="presOf" srcId="{14128DEA-E936-7542-B1E6-535B6B3BB4C0}" destId="{CEA8CCB0-F95E-5444-8CCA-6007A3D220EC}" srcOrd="0" destOrd="0" presId="urn:microsoft.com/office/officeart/2005/8/layout/StepDownProcess"/>
    <dgm:cxn modelId="{FBBCF847-0CAE-B04F-B4F2-DCF074BCFF90}" type="presOf" srcId="{B4927C79-E06B-BC4D-9CBB-C6F4F8DE4B5A}" destId="{BB872CB1-B900-C242-98A7-F466F5A62FDB}" srcOrd="0" destOrd="0" presId="urn:microsoft.com/office/officeart/2005/8/layout/StepDownProcess"/>
    <dgm:cxn modelId="{B0CBC248-95DE-FE47-B1B1-A5592CD56B70}" type="presOf" srcId="{5AF855FF-4146-AD48-82EA-0B755286B792}" destId="{A84FE191-47DB-6F41-A6F2-8EDF878B7E2E}" srcOrd="0" destOrd="0" presId="urn:microsoft.com/office/officeart/2005/8/layout/StepDownProcess"/>
    <dgm:cxn modelId="{832E9E4C-92F0-824B-9F64-B9796C54B37D}" srcId="{5AF855FF-4146-AD48-82EA-0B755286B792}" destId="{B4927C79-E06B-BC4D-9CBB-C6F4F8DE4B5A}" srcOrd="2" destOrd="0" parTransId="{8D64BC05-E0DA-7342-805A-E2348D19FFC2}" sibTransId="{0439BB8C-AB5F-F343-BECC-F61D3466D5B1}"/>
    <dgm:cxn modelId="{90285990-47B4-494A-B5B2-253C45721EAB}" srcId="{5AF855FF-4146-AD48-82EA-0B755286B792}" destId="{9E631342-95ED-4742-B5ED-87C6AF0830A0}" srcOrd="1" destOrd="0" parTransId="{DB5F4B4E-8625-6D4E-8B2F-E2FF130620BE}" sibTransId="{79453884-8E91-9C46-8D02-3980613C8822}"/>
    <dgm:cxn modelId="{077A8890-C23F-1645-A42E-12D7F27DB017}" type="presOf" srcId="{9E631342-95ED-4742-B5ED-87C6AF0830A0}" destId="{F9348FB0-FF04-2946-87B1-B415D16D0411}" srcOrd="0" destOrd="0" presId="urn:microsoft.com/office/officeart/2005/8/layout/StepDownProcess"/>
    <dgm:cxn modelId="{C06BC3A7-5469-A240-BBC8-E11922C6B9AD}" srcId="{5AF855FF-4146-AD48-82EA-0B755286B792}" destId="{14128DEA-E936-7542-B1E6-535B6B3BB4C0}" srcOrd="0" destOrd="0" parTransId="{7388A3B2-6D87-A740-935A-495FEAFFA464}" sibTransId="{F4DD73BB-6E1F-C741-9726-263D4D60963F}"/>
    <dgm:cxn modelId="{AE177CE5-5D10-9F45-9E38-6F1ED9B14ADD}" type="presOf" srcId="{DBA688A9-4143-4E4D-8F80-BCDC34D53954}" destId="{960CA157-57EC-B84F-BED0-400529DF97AC}" srcOrd="0" destOrd="0" presId="urn:microsoft.com/office/officeart/2005/8/layout/StepDownProcess"/>
    <dgm:cxn modelId="{EADE22E6-A9C5-034A-98DD-921BAE276912}" srcId="{5AF855FF-4146-AD48-82EA-0B755286B792}" destId="{DBA688A9-4143-4E4D-8F80-BCDC34D53954}" srcOrd="3" destOrd="0" parTransId="{2EEB2D75-5FE2-1145-8354-0273DDC91464}" sibTransId="{9EFFB8D6-232A-5D40-927E-312E8D5C7724}"/>
    <dgm:cxn modelId="{412CF126-7FE7-3246-BDDD-4997B0525D1F}" type="presParOf" srcId="{A84FE191-47DB-6F41-A6F2-8EDF878B7E2E}" destId="{8D9AC36B-DD59-5047-BD05-EC2CA78CC375}" srcOrd="0" destOrd="0" presId="urn:microsoft.com/office/officeart/2005/8/layout/StepDownProcess"/>
    <dgm:cxn modelId="{5CB87EE6-17EC-0444-8C4F-C2D685155954}" type="presParOf" srcId="{8D9AC36B-DD59-5047-BD05-EC2CA78CC375}" destId="{124A4A7B-F683-184F-B01D-B084CFA85A5F}" srcOrd="0" destOrd="0" presId="urn:microsoft.com/office/officeart/2005/8/layout/StepDownProcess"/>
    <dgm:cxn modelId="{E3A568E7-619B-A947-91C5-2D873A16582F}" type="presParOf" srcId="{8D9AC36B-DD59-5047-BD05-EC2CA78CC375}" destId="{CEA8CCB0-F95E-5444-8CCA-6007A3D220EC}" srcOrd="1" destOrd="0" presId="urn:microsoft.com/office/officeart/2005/8/layout/StepDownProcess"/>
    <dgm:cxn modelId="{97F39475-BB05-4843-AECF-E3BC072C85FE}" type="presParOf" srcId="{8D9AC36B-DD59-5047-BD05-EC2CA78CC375}" destId="{6E782F5A-7D34-144F-AE46-7187D331D543}" srcOrd="2" destOrd="0" presId="urn:microsoft.com/office/officeart/2005/8/layout/StepDownProcess"/>
    <dgm:cxn modelId="{0D8BCCEB-70FF-E549-81BA-5591317FC93D}" type="presParOf" srcId="{A84FE191-47DB-6F41-A6F2-8EDF878B7E2E}" destId="{67EC8D77-E0A6-F443-8E55-9D5CA9E38D16}" srcOrd="1" destOrd="0" presId="urn:microsoft.com/office/officeart/2005/8/layout/StepDownProcess"/>
    <dgm:cxn modelId="{7232E6B1-442A-7241-9FBC-67B6FDA95FEA}" type="presParOf" srcId="{A84FE191-47DB-6F41-A6F2-8EDF878B7E2E}" destId="{143B5D75-50B6-AF44-A0E0-2A993EC0F2B4}" srcOrd="2" destOrd="0" presId="urn:microsoft.com/office/officeart/2005/8/layout/StepDownProcess"/>
    <dgm:cxn modelId="{ED56AA63-C50C-F44F-8814-93B0B8C842BC}" type="presParOf" srcId="{143B5D75-50B6-AF44-A0E0-2A993EC0F2B4}" destId="{009AB68E-782A-DB49-ACDF-83A30F251D9B}" srcOrd="0" destOrd="0" presId="urn:microsoft.com/office/officeart/2005/8/layout/StepDownProcess"/>
    <dgm:cxn modelId="{BBEE3B02-7DF0-074A-B610-918C471A5F78}" type="presParOf" srcId="{143B5D75-50B6-AF44-A0E0-2A993EC0F2B4}" destId="{F9348FB0-FF04-2946-87B1-B415D16D0411}" srcOrd="1" destOrd="0" presId="urn:microsoft.com/office/officeart/2005/8/layout/StepDownProcess"/>
    <dgm:cxn modelId="{E7E3D69E-5185-194A-954B-12ED900D7417}" type="presParOf" srcId="{143B5D75-50B6-AF44-A0E0-2A993EC0F2B4}" destId="{3CA7A395-2B7D-7743-8ECC-541E27318369}" srcOrd="2" destOrd="0" presId="urn:microsoft.com/office/officeart/2005/8/layout/StepDownProcess"/>
    <dgm:cxn modelId="{16ED53F7-1C65-0343-8D89-158F801676D9}" type="presParOf" srcId="{A84FE191-47DB-6F41-A6F2-8EDF878B7E2E}" destId="{2337268E-3FB6-104E-8808-52F5A21A5B49}" srcOrd="3" destOrd="0" presId="urn:microsoft.com/office/officeart/2005/8/layout/StepDownProcess"/>
    <dgm:cxn modelId="{8EA65805-F431-7748-BD88-F3F97C5A29E4}" type="presParOf" srcId="{A84FE191-47DB-6F41-A6F2-8EDF878B7E2E}" destId="{AB096465-E199-0844-A9C2-922ADE92D317}" srcOrd="4" destOrd="0" presId="urn:microsoft.com/office/officeart/2005/8/layout/StepDownProcess"/>
    <dgm:cxn modelId="{222E1B77-335E-694E-86F6-F4563F6770DE}" type="presParOf" srcId="{AB096465-E199-0844-A9C2-922ADE92D317}" destId="{75EEF22A-50B2-4B4B-8D10-21FF8063A59F}" srcOrd="0" destOrd="0" presId="urn:microsoft.com/office/officeart/2005/8/layout/StepDownProcess"/>
    <dgm:cxn modelId="{E21692C0-6422-014F-A3B7-1A0A331F9312}" type="presParOf" srcId="{AB096465-E199-0844-A9C2-922ADE92D317}" destId="{BB872CB1-B900-C242-98A7-F466F5A62FDB}" srcOrd="1" destOrd="0" presId="urn:microsoft.com/office/officeart/2005/8/layout/StepDownProcess"/>
    <dgm:cxn modelId="{4DA51365-66B9-BC4E-945C-C689A6D0E75A}" type="presParOf" srcId="{AB096465-E199-0844-A9C2-922ADE92D317}" destId="{77EE6377-76B4-5C4A-A189-1D2C4D8774CA}" srcOrd="2" destOrd="0" presId="urn:microsoft.com/office/officeart/2005/8/layout/StepDownProcess"/>
    <dgm:cxn modelId="{85B59135-0DFF-BF40-ACDF-F67C2A538392}" type="presParOf" srcId="{A84FE191-47DB-6F41-A6F2-8EDF878B7E2E}" destId="{B33EDD01-571B-6F44-972F-690C0DC1A16A}" srcOrd="5" destOrd="0" presId="urn:microsoft.com/office/officeart/2005/8/layout/StepDownProcess"/>
    <dgm:cxn modelId="{A86BDD31-B421-3F4D-8FC8-6A4D556BAE7F}" type="presParOf" srcId="{A84FE191-47DB-6F41-A6F2-8EDF878B7E2E}" destId="{C3122B38-EEFA-8D41-BD28-D360CEF3E44C}" srcOrd="6" destOrd="0" presId="urn:microsoft.com/office/officeart/2005/8/layout/StepDownProcess"/>
    <dgm:cxn modelId="{3882F96E-11A1-D842-84A7-26337B733C52}" type="presParOf" srcId="{C3122B38-EEFA-8D41-BD28-D360CEF3E44C}" destId="{960CA157-57EC-B84F-BED0-400529DF97A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3932A-781A-7343-A2BF-3FCC0DDAC2AC}" type="doc">
      <dgm:prSet loTypeId="urn:microsoft.com/office/officeart/2005/8/layout/process2" loCatId="" qsTypeId="urn:microsoft.com/office/officeart/2005/8/quickstyle/simple1" qsCatId="simple" csTypeId="urn:microsoft.com/office/officeart/2005/8/colors/accent1_2" csCatId="accent1" phldr="1"/>
      <dgm:spPr/>
    </dgm:pt>
    <dgm:pt modelId="{85A3316A-3B69-7240-9610-D9703879C3CF}">
      <dgm:prSet phldrT="[文本]"/>
      <dgm:spPr/>
      <dgm:t>
        <a:bodyPr/>
        <a:lstStyle/>
        <a:p>
          <a:r>
            <a:rPr lang="en-US" altLang="zh-CN" dirty="0"/>
            <a:t>New</a:t>
          </a:r>
          <a:r>
            <a:rPr lang="zh-CN" altLang="en-US" dirty="0"/>
            <a:t> </a:t>
          </a:r>
          <a:r>
            <a:rPr lang="en-US" altLang="zh-CN" dirty="0"/>
            <a:t>Battery</a:t>
          </a:r>
          <a:r>
            <a:rPr lang="zh-CN" altLang="en-US" dirty="0"/>
            <a:t> </a:t>
          </a:r>
          <a:r>
            <a:rPr lang="en-US" altLang="zh-CN" dirty="0"/>
            <a:t>Systems</a:t>
          </a:r>
          <a:endParaRPr lang="zh-CN" altLang="en-US" dirty="0"/>
        </a:p>
      </dgm:t>
    </dgm:pt>
    <dgm:pt modelId="{6E428137-4CC8-C84F-8D00-9D49E2CBEC3F}" type="parTrans" cxnId="{919435F9-4F33-D149-9721-1FC39B4AD7BF}">
      <dgm:prSet/>
      <dgm:spPr/>
      <dgm:t>
        <a:bodyPr/>
        <a:lstStyle/>
        <a:p>
          <a:endParaRPr lang="zh-CN" altLang="en-US"/>
        </a:p>
      </dgm:t>
    </dgm:pt>
    <dgm:pt modelId="{FE39ECFC-30BF-E344-9798-3132347776CC}" type="sibTrans" cxnId="{919435F9-4F33-D149-9721-1FC39B4AD7BF}">
      <dgm:prSet/>
      <dgm:spPr/>
      <dgm:t>
        <a:bodyPr/>
        <a:lstStyle/>
        <a:p>
          <a:endParaRPr lang="zh-CN" altLang="en-US"/>
        </a:p>
      </dgm:t>
    </dgm:pt>
    <dgm:pt modelId="{116844D8-8522-214F-9912-8CA23CBA3E83}">
      <dgm:prSet phldrT="[文本]"/>
      <dgm:spPr/>
      <dgm:t>
        <a:bodyPr/>
        <a:lstStyle/>
        <a:p>
          <a:r>
            <a:rPr lang="en-US" altLang="zh-CN" dirty="0"/>
            <a:t>New</a:t>
          </a:r>
          <a:r>
            <a:rPr lang="zh-CN" altLang="en-US" dirty="0"/>
            <a:t> </a:t>
          </a:r>
          <a:r>
            <a:rPr lang="en-US" altLang="zh-CN" dirty="0"/>
            <a:t>Recycling</a:t>
          </a:r>
          <a:r>
            <a:rPr lang="zh-CN" altLang="en-US" dirty="0"/>
            <a:t> </a:t>
          </a:r>
          <a:r>
            <a:rPr lang="en-US" altLang="zh-CN" dirty="0"/>
            <a:t>Technologies</a:t>
          </a:r>
          <a:r>
            <a:rPr lang="zh-CN" altLang="en-US" dirty="0"/>
            <a:t> </a:t>
          </a:r>
          <a:r>
            <a:rPr lang="en-US" altLang="zh-CN" dirty="0"/>
            <a:t>and</a:t>
          </a:r>
          <a:r>
            <a:rPr lang="zh-CN" altLang="en-US" dirty="0"/>
            <a:t> </a:t>
          </a:r>
          <a:r>
            <a:rPr lang="en-US" altLang="zh-CN" dirty="0"/>
            <a:t>Strategies</a:t>
          </a:r>
          <a:endParaRPr lang="zh-CN" altLang="en-US" dirty="0"/>
        </a:p>
      </dgm:t>
    </dgm:pt>
    <dgm:pt modelId="{F41F5FFC-3899-ED46-A123-E6E0F2082695}" type="parTrans" cxnId="{7B941708-7160-1E45-BC21-6BF9206382F1}">
      <dgm:prSet/>
      <dgm:spPr/>
      <dgm:t>
        <a:bodyPr/>
        <a:lstStyle/>
        <a:p>
          <a:endParaRPr lang="zh-CN" altLang="en-US"/>
        </a:p>
      </dgm:t>
    </dgm:pt>
    <dgm:pt modelId="{447D3551-7008-6344-8585-DB5B2A4FFD44}" type="sibTrans" cxnId="{7B941708-7160-1E45-BC21-6BF9206382F1}">
      <dgm:prSet/>
      <dgm:spPr/>
      <dgm:t>
        <a:bodyPr/>
        <a:lstStyle/>
        <a:p>
          <a:endParaRPr lang="zh-CN" altLang="en-US"/>
        </a:p>
      </dgm:t>
    </dgm:pt>
    <dgm:pt modelId="{16CCE980-E920-2144-BF6A-5F718E9ED835}" type="pres">
      <dgm:prSet presAssocID="{7013932A-781A-7343-A2BF-3FCC0DDAC2AC}" presName="linearFlow" presStyleCnt="0">
        <dgm:presLayoutVars>
          <dgm:resizeHandles val="exact"/>
        </dgm:presLayoutVars>
      </dgm:prSet>
      <dgm:spPr/>
    </dgm:pt>
    <dgm:pt modelId="{8B19986D-5AAB-444E-952C-4AFD30B0025C}" type="pres">
      <dgm:prSet presAssocID="{85A3316A-3B69-7240-9610-D9703879C3CF}" presName="node" presStyleLbl="node1" presStyleIdx="0" presStyleCnt="2">
        <dgm:presLayoutVars>
          <dgm:bulletEnabled val="1"/>
        </dgm:presLayoutVars>
      </dgm:prSet>
      <dgm:spPr/>
    </dgm:pt>
    <dgm:pt modelId="{13C9F4A5-4A8B-804E-BA47-0E57C2F2374A}" type="pres">
      <dgm:prSet presAssocID="{FE39ECFC-30BF-E344-9798-3132347776CC}" presName="sibTrans" presStyleLbl="sibTrans2D1" presStyleIdx="0" presStyleCnt="1"/>
      <dgm:spPr/>
    </dgm:pt>
    <dgm:pt modelId="{44904FA0-6895-244D-A103-5890DA3FD2E3}" type="pres">
      <dgm:prSet presAssocID="{FE39ECFC-30BF-E344-9798-3132347776CC}" presName="connectorText" presStyleLbl="sibTrans2D1" presStyleIdx="0" presStyleCnt="1"/>
      <dgm:spPr/>
    </dgm:pt>
    <dgm:pt modelId="{AC55935E-C9D6-204C-9F25-1217EA523E29}" type="pres">
      <dgm:prSet presAssocID="{116844D8-8522-214F-9912-8CA23CBA3E83}" presName="node" presStyleLbl="node1" presStyleIdx="1" presStyleCnt="2">
        <dgm:presLayoutVars>
          <dgm:bulletEnabled val="1"/>
        </dgm:presLayoutVars>
      </dgm:prSet>
      <dgm:spPr/>
    </dgm:pt>
  </dgm:ptLst>
  <dgm:cxnLst>
    <dgm:cxn modelId="{7B941708-7160-1E45-BC21-6BF9206382F1}" srcId="{7013932A-781A-7343-A2BF-3FCC0DDAC2AC}" destId="{116844D8-8522-214F-9912-8CA23CBA3E83}" srcOrd="1" destOrd="0" parTransId="{F41F5FFC-3899-ED46-A123-E6E0F2082695}" sibTransId="{447D3551-7008-6344-8585-DB5B2A4FFD44}"/>
    <dgm:cxn modelId="{D763161A-49EF-4941-91B7-E6331BA52A37}" type="presOf" srcId="{116844D8-8522-214F-9912-8CA23CBA3E83}" destId="{AC55935E-C9D6-204C-9F25-1217EA523E29}" srcOrd="0" destOrd="0" presId="urn:microsoft.com/office/officeart/2005/8/layout/process2"/>
    <dgm:cxn modelId="{2A434351-90DA-3949-8F1C-F513752FA399}" type="presOf" srcId="{85A3316A-3B69-7240-9610-D9703879C3CF}" destId="{8B19986D-5AAB-444E-952C-4AFD30B0025C}" srcOrd="0" destOrd="0" presId="urn:microsoft.com/office/officeart/2005/8/layout/process2"/>
    <dgm:cxn modelId="{BE2BC3C8-7EB0-E64E-8A94-534EF54D5E1A}" type="presOf" srcId="{FE39ECFC-30BF-E344-9798-3132347776CC}" destId="{44904FA0-6895-244D-A103-5890DA3FD2E3}" srcOrd="1" destOrd="0" presId="urn:microsoft.com/office/officeart/2005/8/layout/process2"/>
    <dgm:cxn modelId="{69CE2DE6-DF31-BD46-829A-E86D1F27BC9F}" type="presOf" srcId="{FE39ECFC-30BF-E344-9798-3132347776CC}" destId="{13C9F4A5-4A8B-804E-BA47-0E57C2F2374A}" srcOrd="0" destOrd="0" presId="urn:microsoft.com/office/officeart/2005/8/layout/process2"/>
    <dgm:cxn modelId="{718E3CEF-ED77-984D-BA18-EB2D564225C4}" type="presOf" srcId="{7013932A-781A-7343-A2BF-3FCC0DDAC2AC}" destId="{16CCE980-E920-2144-BF6A-5F718E9ED835}" srcOrd="0" destOrd="0" presId="urn:microsoft.com/office/officeart/2005/8/layout/process2"/>
    <dgm:cxn modelId="{919435F9-4F33-D149-9721-1FC39B4AD7BF}" srcId="{7013932A-781A-7343-A2BF-3FCC0DDAC2AC}" destId="{85A3316A-3B69-7240-9610-D9703879C3CF}" srcOrd="0" destOrd="0" parTransId="{6E428137-4CC8-C84F-8D00-9D49E2CBEC3F}" sibTransId="{FE39ECFC-30BF-E344-9798-3132347776CC}"/>
    <dgm:cxn modelId="{90947AC9-3F37-F14C-BD16-5CB2A6D1F619}" type="presParOf" srcId="{16CCE980-E920-2144-BF6A-5F718E9ED835}" destId="{8B19986D-5AAB-444E-952C-4AFD30B0025C}" srcOrd="0" destOrd="0" presId="urn:microsoft.com/office/officeart/2005/8/layout/process2"/>
    <dgm:cxn modelId="{06632B31-DCD6-FC4A-969C-EE5137A1E754}" type="presParOf" srcId="{16CCE980-E920-2144-BF6A-5F718E9ED835}" destId="{13C9F4A5-4A8B-804E-BA47-0E57C2F2374A}" srcOrd="1" destOrd="0" presId="urn:microsoft.com/office/officeart/2005/8/layout/process2"/>
    <dgm:cxn modelId="{2B1E40A1-7450-B945-AE9E-C705990F2923}" type="presParOf" srcId="{13C9F4A5-4A8B-804E-BA47-0E57C2F2374A}" destId="{44904FA0-6895-244D-A103-5890DA3FD2E3}" srcOrd="0" destOrd="0" presId="urn:microsoft.com/office/officeart/2005/8/layout/process2"/>
    <dgm:cxn modelId="{A0D9F52E-82CF-B14D-9247-DAC0001E0C36}" type="presParOf" srcId="{16CCE980-E920-2144-BF6A-5F718E9ED835}" destId="{AC55935E-C9D6-204C-9F25-1217EA523E29}"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3932A-781A-7343-A2BF-3FCC0DDAC2AC}" type="doc">
      <dgm:prSet loTypeId="urn:microsoft.com/office/officeart/2005/8/layout/process2" loCatId="" qsTypeId="urn:microsoft.com/office/officeart/2005/8/quickstyle/simple1" qsCatId="simple" csTypeId="urn:microsoft.com/office/officeart/2005/8/colors/accent1_2" csCatId="accent1" phldr="1"/>
      <dgm:spPr/>
    </dgm:pt>
    <dgm:pt modelId="{85A3316A-3B69-7240-9610-D9703879C3CF}">
      <dgm:prSet phldrT="[文本]" custT="1"/>
      <dgm:spPr/>
      <dgm:t>
        <a:bodyPr/>
        <a:lstStyle/>
        <a:p>
          <a:r>
            <a:rPr lang="en-US" altLang="zh-CN" sz="2400" dirty="0"/>
            <a:t>Direct</a:t>
          </a:r>
          <a:r>
            <a:rPr lang="zh-CN" altLang="en-US" sz="2400" dirty="0"/>
            <a:t> </a:t>
          </a:r>
          <a:r>
            <a:rPr lang="en-US" altLang="zh-CN" sz="2400" dirty="0"/>
            <a:t>battery</a:t>
          </a:r>
          <a:r>
            <a:rPr lang="zh-CN" altLang="en-US" sz="2400" dirty="0"/>
            <a:t> </a:t>
          </a:r>
          <a:r>
            <a:rPr lang="en-US" altLang="zh-CN" sz="2400" dirty="0"/>
            <a:t>recycling</a:t>
          </a:r>
          <a:endParaRPr lang="zh-CN" altLang="en-US" sz="2400" dirty="0"/>
        </a:p>
      </dgm:t>
    </dgm:pt>
    <dgm:pt modelId="{6E428137-4CC8-C84F-8D00-9D49E2CBEC3F}" type="parTrans" cxnId="{919435F9-4F33-D149-9721-1FC39B4AD7BF}">
      <dgm:prSet/>
      <dgm:spPr/>
      <dgm:t>
        <a:bodyPr/>
        <a:lstStyle/>
        <a:p>
          <a:endParaRPr lang="zh-CN" altLang="en-US"/>
        </a:p>
      </dgm:t>
    </dgm:pt>
    <dgm:pt modelId="{FE39ECFC-30BF-E344-9798-3132347776CC}" type="sibTrans" cxnId="{919435F9-4F33-D149-9721-1FC39B4AD7BF}">
      <dgm:prSet/>
      <dgm:spPr/>
      <dgm:t>
        <a:bodyPr/>
        <a:lstStyle/>
        <a:p>
          <a:endParaRPr lang="zh-CN" altLang="en-US"/>
        </a:p>
      </dgm:t>
    </dgm:pt>
    <dgm:pt modelId="{16CCE980-E920-2144-BF6A-5F718E9ED835}" type="pres">
      <dgm:prSet presAssocID="{7013932A-781A-7343-A2BF-3FCC0DDAC2AC}" presName="linearFlow" presStyleCnt="0">
        <dgm:presLayoutVars>
          <dgm:resizeHandles val="exact"/>
        </dgm:presLayoutVars>
      </dgm:prSet>
      <dgm:spPr/>
    </dgm:pt>
    <dgm:pt modelId="{8B19986D-5AAB-444E-952C-4AFD30B0025C}" type="pres">
      <dgm:prSet presAssocID="{85A3316A-3B69-7240-9610-D9703879C3CF}" presName="node" presStyleLbl="node1" presStyleIdx="0" presStyleCnt="1" custLinFactNeighborX="8893" custLinFactNeighborY="-26546">
        <dgm:presLayoutVars>
          <dgm:bulletEnabled val="1"/>
        </dgm:presLayoutVars>
      </dgm:prSet>
      <dgm:spPr/>
    </dgm:pt>
  </dgm:ptLst>
  <dgm:cxnLst>
    <dgm:cxn modelId="{2A434351-90DA-3949-8F1C-F513752FA399}" type="presOf" srcId="{85A3316A-3B69-7240-9610-D9703879C3CF}" destId="{8B19986D-5AAB-444E-952C-4AFD30B0025C}" srcOrd="0" destOrd="0" presId="urn:microsoft.com/office/officeart/2005/8/layout/process2"/>
    <dgm:cxn modelId="{718E3CEF-ED77-984D-BA18-EB2D564225C4}" type="presOf" srcId="{7013932A-781A-7343-A2BF-3FCC0DDAC2AC}" destId="{16CCE980-E920-2144-BF6A-5F718E9ED835}" srcOrd="0" destOrd="0" presId="urn:microsoft.com/office/officeart/2005/8/layout/process2"/>
    <dgm:cxn modelId="{919435F9-4F33-D149-9721-1FC39B4AD7BF}" srcId="{7013932A-781A-7343-A2BF-3FCC0DDAC2AC}" destId="{85A3316A-3B69-7240-9610-D9703879C3CF}" srcOrd="0" destOrd="0" parTransId="{6E428137-4CC8-C84F-8D00-9D49E2CBEC3F}" sibTransId="{FE39ECFC-30BF-E344-9798-3132347776CC}"/>
    <dgm:cxn modelId="{90947AC9-3F37-F14C-BD16-5CB2A6D1F619}" type="presParOf" srcId="{16CCE980-E920-2144-BF6A-5F718E9ED835}" destId="{8B19986D-5AAB-444E-952C-4AFD30B0025C}" srcOrd="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4A7B-F683-184F-B01D-B084CFA85A5F}">
      <dsp:nvSpPr>
        <dsp:cNvPr id="0" name=""/>
        <dsp:cNvSpPr/>
      </dsp:nvSpPr>
      <dsp:spPr>
        <a:xfrm rot="5400000">
          <a:off x="1328507" y="1184365"/>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8CCB0-F95E-5444-8CCA-6007A3D220EC}">
      <dsp:nvSpPr>
        <dsp:cNvPr id="0" name=""/>
        <dsp:cNvSpPr/>
      </dsp:nvSpPr>
      <dsp:spPr>
        <a:xfrm>
          <a:off x="735932" y="31360"/>
          <a:ext cx="2384974" cy="122561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Waste</a:t>
          </a:r>
          <a:r>
            <a:rPr lang="zh-CN" altLang="en-US" sz="2400" kern="1200" dirty="0"/>
            <a:t> </a:t>
          </a:r>
          <a:r>
            <a:rPr lang="en-US" altLang="zh-CN" sz="2400" kern="1200" dirty="0"/>
            <a:t>Battery</a:t>
          </a:r>
          <a:r>
            <a:rPr lang="zh-CN" altLang="en-US" sz="2400" kern="1200" dirty="0"/>
            <a:t> </a:t>
          </a:r>
          <a:r>
            <a:rPr lang="en-US" altLang="zh-CN" sz="2400" kern="1200" dirty="0"/>
            <a:t>Reclamation</a:t>
          </a:r>
          <a:endParaRPr lang="zh-CN" altLang="en-US" sz="2400" kern="1200" dirty="0"/>
        </a:p>
      </dsp:txBody>
      <dsp:txXfrm>
        <a:off x="795773" y="91201"/>
        <a:ext cx="2265292" cy="1105937"/>
      </dsp:txXfrm>
    </dsp:sp>
    <dsp:sp modelId="{6E782F5A-7D34-144F-AE46-7187D331D543}">
      <dsp:nvSpPr>
        <dsp:cNvPr id="0" name=""/>
        <dsp:cNvSpPr/>
      </dsp:nvSpPr>
      <dsp:spPr>
        <a:xfrm>
          <a:off x="2803903" y="148250"/>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009AB68E-782A-DB49-ACDF-83A30F251D9B}">
      <dsp:nvSpPr>
        <dsp:cNvPr id="0" name=""/>
        <dsp:cNvSpPr/>
      </dsp:nvSpPr>
      <dsp:spPr>
        <a:xfrm rot="5400000">
          <a:off x="2979271" y="2561140"/>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48FB0-FF04-2946-87B1-B415D16D0411}">
      <dsp:nvSpPr>
        <dsp:cNvPr id="0" name=""/>
        <dsp:cNvSpPr/>
      </dsp:nvSpPr>
      <dsp:spPr>
        <a:xfrm>
          <a:off x="2339832" y="1408135"/>
          <a:ext cx="2478703" cy="122561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Pretreatments</a:t>
          </a:r>
          <a:endParaRPr lang="zh-CN" altLang="en-US" sz="2400" kern="1200" dirty="0"/>
        </a:p>
      </dsp:txBody>
      <dsp:txXfrm>
        <a:off x="2399673" y="1467976"/>
        <a:ext cx="2359021" cy="1105937"/>
      </dsp:txXfrm>
    </dsp:sp>
    <dsp:sp modelId="{3CA7A395-2B7D-7743-8ECC-541E27318369}">
      <dsp:nvSpPr>
        <dsp:cNvPr id="0" name=""/>
        <dsp:cNvSpPr/>
      </dsp:nvSpPr>
      <dsp:spPr>
        <a:xfrm>
          <a:off x="4454667" y="1525026"/>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75EEF22A-50B2-4B4B-8D10-21FF8063A59F}">
      <dsp:nvSpPr>
        <dsp:cNvPr id="0" name=""/>
        <dsp:cNvSpPr/>
      </dsp:nvSpPr>
      <dsp:spPr>
        <a:xfrm rot="5400000">
          <a:off x="4643185" y="3937916"/>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72CB1-B900-C242-98A7-F466F5A62FDB}">
      <dsp:nvSpPr>
        <dsp:cNvPr id="0" name=""/>
        <dsp:cNvSpPr/>
      </dsp:nvSpPr>
      <dsp:spPr>
        <a:xfrm>
          <a:off x="3943731" y="2784911"/>
          <a:ext cx="2598732" cy="122561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Pyrometallurgy</a:t>
          </a:r>
          <a:endParaRPr lang="zh-CN" altLang="en-US" sz="2400" kern="1200" dirty="0"/>
        </a:p>
      </dsp:txBody>
      <dsp:txXfrm>
        <a:off x="4003572" y="2844752"/>
        <a:ext cx="2479050" cy="1105937"/>
      </dsp:txXfrm>
    </dsp:sp>
    <dsp:sp modelId="{77EE6377-76B4-5C4A-A189-1D2C4D8774CA}">
      <dsp:nvSpPr>
        <dsp:cNvPr id="0" name=""/>
        <dsp:cNvSpPr/>
      </dsp:nvSpPr>
      <dsp:spPr>
        <a:xfrm>
          <a:off x="6118580"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960CA157-57EC-B84F-BED0-400529DF97AC}">
      <dsp:nvSpPr>
        <dsp:cNvPr id="0" name=""/>
        <dsp:cNvSpPr/>
      </dsp:nvSpPr>
      <dsp:spPr>
        <a:xfrm>
          <a:off x="5547630" y="4161686"/>
          <a:ext cx="1750966" cy="122561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Products</a:t>
          </a:r>
          <a:endParaRPr lang="zh-CN" altLang="en-US" sz="2800" kern="1200" dirty="0"/>
        </a:p>
      </dsp:txBody>
      <dsp:txXfrm>
        <a:off x="5607471" y="4221527"/>
        <a:ext cx="1631284" cy="1105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9986D-5AAB-444E-952C-4AFD30B0025C}">
      <dsp:nvSpPr>
        <dsp:cNvPr id="0" name=""/>
        <dsp:cNvSpPr/>
      </dsp:nvSpPr>
      <dsp:spPr>
        <a:xfrm>
          <a:off x="0" y="537"/>
          <a:ext cx="2361065" cy="1759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New</a:t>
          </a:r>
          <a:r>
            <a:rPr lang="zh-CN" altLang="en-US" sz="2500" kern="1200" dirty="0"/>
            <a:t> </a:t>
          </a:r>
          <a:r>
            <a:rPr lang="en-US" altLang="zh-CN" sz="2500" kern="1200" dirty="0"/>
            <a:t>Battery</a:t>
          </a:r>
          <a:r>
            <a:rPr lang="zh-CN" altLang="en-US" sz="2500" kern="1200" dirty="0"/>
            <a:t> </a:t>
          </a:r>
          <a:r>
            <a:rPr lang="en-US" altLang="zh-CN" sz="2500" kern="1200" dirty="0"/>
            <a:t>Systems</a:t>
          </a:r>
          <a:endParaRPr lang="zh-CN" altLang="en-US" sz="2500" kern="1200" dirty="0"/>
        </a:p>
      </dsp:txBody>
      <dsp:txXfrm>
        <a:off x="51529" y="52066"/>
        <a:ext cx="2258007" cy="1656267"/>
      </dsp:txXfrm>
    </dsp:sp>
    <dsp:sp modelId="{13C9F4A5-4A8B-804E-BA47-0E57C2F2374A}">
      <dsp:nvSpPr>
        <dsp:cNvPr id="0" name=""/>
        <dsp:cNvSpPr/>
      </dsp:nvSpPr>
      <dsp:spPr>
        <a:xfrm rot="5400000">
          <a:off x="850658" y="1803845"/>
          <a:ext cx="659747" cy="7916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rot="-5400000">
        <a:off x="943023" y="1869819"/>
        <a:ext cx="475018" cy="461823"/>
      </dsp:txXfrm>
    </dsp:sp>
    <dsp:sp modelId="{AC55935E-C9D6-204C-9F25-1217EA523E29}">
      <dsp:nvSpPr>
        <dsp:cNvPr id="0" name=""/>
        <dsp:cNvSpPr/>
      </dsp:nvSpPr>
      <dsp:spPr>
        <a:xfrm>
          <a:off x="0" y="2639525"/>
          <a:ext cx="2361065" cy="1759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New</a:t>
          </a:r>
          <a:r>
            <a:rPr lang="zh-CN" altLang="en-US" sz="2500" kern="1200" dirty="0"/>
            <a:t> </a:t>
          </a:r>
          <a:r>
            <a:rPr lang="en-US" altLang="zh-CN" sz="2500" kern="1200" dirty="0"/>
            <a:t>Recycling</a:t>
          </a:r>
          <a:r>
            <a:rPr lang="zh-CN" altLang="en-US" sz="2500" kern="1200" dirty="0"/>
            <a:t> </a:t>
          </a:r>
          <a:r>
            <a:rPr lang="en-US" altLang="zh-CN" sz="2500" kern="1200" dirty="0"/>
            <a:t>Technologies</a:t>
          </a:r>
          <a:r>
            <a:rPr lang="zh-CN" altLang="en-US" sz="2500" kern="1200" dirty="0"/>
            <a:t> </a:t>
          </a:r>
          <a:r>
            <a:rPr lang="en-US" altLang="zh-CN" sz="2500" kern="1200" dirty="0"/>
            <a:t>and</a:t>
          </a:r>
          <a:r>
            <a:rPr lang="zh-CN" altLang="en-US" sz="2500" kern="1200" dirty="0"/>
            <a:t> </a:t>
          </a:r>
          <a:r>
            <a:rPr lang="en-US" altLang="zh-CN" sz="2500" kern="1200" dirty="0"/>
            <a:t>Strategies</a:t>
          </a:r>
          <a:endParaRPr lang="zh-CN" altLang="en-US" sz="2500" kern="1200" dirty="0"/>
        </a:p>
      </dsp:txBody>
      <dsp:txXfrm>
        <a:off x="51529" y="2691054"/>
        <a:ext cx="2258007" cy="1656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9986D-5AAB-444E-952C-4AFD30B0025C}">
      <dsp:nvSpPr>
        <dsp:cNvPr id="0" name=""/>
        <dsp:cNvSpPr/>
      </dsp:nvSpPr>
      <dsp:spPr>
        <a:xfrm>
          <a:off x="225477" y="0"/>
          <a:ext cx="2356300" cy="1309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Direct</a:t>
          </a:r>
          <a:r>
            <a:rPr lang="zh-CN" altLang="en-US" sz="2400" kern="1200" dirty="0"/>
            <a:t> </a:t>
          </a:r>
          <a:r>
            <a:rPr lang="en-US" altLang="zh-CN" sz="2400" kern="1200" dirty="0"/>
            <a:t>battery</a:t>
          </a:r>
          <a:r>
            <a:rPr lang="zh-CN" altLang="en-US" sz="2400" kern="1200" dirty="0"/>
            <a:t> </a:t>
          </a:r>
          <a:r>
            <a:rPr lang="en-US" altLang="zh-CN" sz="2400" kern="1200" dirty="0"/>
            <a:t>recycling</a:t>
          </a:r>
          <a:endParaRPr lang="zh-CN" altLang="en-US" sz="2400" kern="1200" dirty="0"/>
        </a:p>
      </dsp:txBody>
      <dsp:txXfrm>
        <a:off x="263818" y="38341"/>
        <a:ext cx="2279618" cy="12323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更结合实际</a:t>
            </a:r>
            <a:endParaRPr lang="en-US" altLang="zh-CN" dirty="0"/>
          </a:p>
          <a:p>
            <a:r>
              <a:rPr lang="en-US" altLang="zh-CN" dirty="0"/>
              <a:t>2.</a:t>
            </a:r>
            <a:r>
              <a:rPr lang="zh-CN" altLang="en-US" dirty="0"/>
              <a:t>更结合产业链</a:t>
            </a:r>
            <a:endParaRPr lang="en-US" altLang="zh-CN" dirty="0"/>
          </a:p>
          <a:p>
            <a:r>
              <a:rPr lang="en-US" altLang="zh-CN" dirty="0"/>
              <a:t>3.</a:t>
            </a:r>
            <a:r>
              <a:rPr lang="zh-CN" altLang="en-US" dirty="0"/>
              <a:t>有效的图片信息</a:t>
            </a:r>
            <a:endParaRPr lang="en-US" altLang="zh-CN" dirty="0"/>
          </a:p>
          <a:p>
            <a:r>
              <a:rPr lang="en-US" altLang="zh-CN" dirty="0"/>
              <a:t>4.</a:t>
            </a:r>
            <a:r>
              <a:rPr lang="zh-CN" altLang="en-US" dirty="0"/>
              <a:t>技术的作用：降低成本？提高回收效率？怎么回收电池？</a:t>
            </a:r>
          </a:p>
        </p:txBody>
      </p:sp>
      <p:sp>
        <p:nvSpPr>
          <p:cNvPr id="4" name="灯片编号占位符 3"/>
          <p:cNvSpPr>
            <a:spLocks noGrp="1"/>
          </p:cNvSpPr>
          <p:nvPr>
            <p:ph type="sldNum" sz="quarter" idx="10"/>
          </p:nvPr>
        </p:nvSpPr>
        <p:spPr/>
        <p:txBody>
          <a:bodyPr/>
          <a:lstStyle/>
          <a:p>
            <a:fld id="{9DAEF730-554A-4C31-AC8F-C3E8827AFB11}" type="slidenum">
              <a:rPr lang="zh-CN" altLang="en-US" smtClean="0"/>
              <a:t>10</a:t>
            </a:fld>
            <a:endParaRPr lang="zh-CN" altLang="en-US"/>
          </a:p>
        </p:txBody>
      </p:sp>
    </p:spTree>
    <p:extLst>
      <p:ext uri="{BB962C8B-B14F-4D97-AF65-F5344CB8AC3E}">
        <p14:creationId xmlns:p14="http://schemas.microsoft.com/office/powerpoint/2010/main" val="14546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更结合实际</a:t>
            </a:r>
            <a:endParaRPr lang="en-US" altLang="zh-CN" dirty="0"/>
          </a:p>
          <a:p>
            <a:r>
              <a:rPr lang="en-US" altLang="zh-CN" dirty="0"/>
              <a:t>2.</a:t>
            </a:r>
            <a:r>
              <a:rPr lang="zh-CN" altLang="en-US" dirty="0"/>
              <a:t>更结合产业链</a:t>
            </a:r>
            <a:endParaRPr lang="en-US" altLang="zh-CN" dirty="0"/>
          </a:p>
          <a:p>
            <a:r>
              <a:rPr lang="en-US" altLang="zh-CN" dirty="0"/>
              <a:t>3.</a:t>
            </a:r>
            <a:r>
              <a:rPr lang="zh-CN" altLang="en-US" dirty="0"/>
              <a:t>有效的图片信息</a:t>
            </a:r>
            <a:endParaRPr lang="en-US" altLang="zh-CN" dirty="0"/>
          </a:p>
          <a:p>
            <a:r>
              <a:rPr lang="en-US" altLang="zh-CN" dirty="0"/>
              <a:t>4.</a:t>
            </a:r>
            <a:r>
              <a:rPr lang="zh-CN" altLang="en-US" dirty="0"/>
              <a:t>技术的作用：降低成本？提高回收效率？怎么回收电池？</a:t>
            </a:r>
          </a:p>
        </p:txBody>
      </p:sp>
      <p:sp>
        <p:nvSpPr>
          <p:cNvPr id="4" name="灯片编号占位符 3"/>
          <p:cNvSpPr>
            <a:spLocks noGrp="1"/>
          </p:cNvSpPr>
          <p:nvPr>
            <p:ph type="sldNum" sz="quarter" idx="10"/>
          </p:nvPr>
        </p:nvSpPr>
        <p:spPr/>
        <p:txBody>
          <a:bodyPr/>
          <a:lstStyle/>
          <a:p>
            <a:fld id="{9DAEF730-554A-4C31-AC8F-C3E8827AFB11}" type="slidenum">
              <a:rPr lang="zh-CN" altLang="en-US" smtClean="0"/>
              <a:t>11</a:t>
            </a:fld>
            <a:endParaRPr lang="zh-CN" altLang="en-US"/>
          </a:p>
        </p:txBody>
      </p:sp>
    </p:spTree>
    <p:extLst>
      <p:ext uri="{BB962C8B-B14F-4D97-AF65-F5344CB8AC3E}">
        <p14:creationId xmlns:p14="http://schemas.microsoft.com/office/powerpoint/2010/main" val="50154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cf94f8cf3_2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ccf94f8cf3_2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cee1e61f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cee1e61f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ccee1e61f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ccf60269b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ccf60269b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2ccf60269b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ee88a4e7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6ee88a4e7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6ee88a4e7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ee88a4e7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6ee88a4e7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6ee88a4e7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17"/>
        <p:cNvGrpSpPr/>
        <p:nvPr/>
      </p:nvGrpSpPr>
      <p:grpSpPr>
        <a:xfrm>
          <a:off x="0" y="0"/>
          <a:ext cx="0" cy="0"/>
          <a:chOff x="0" y="0"/>
          <a:chExt cx="0" cy="0"/>
        </a:xfrm>
      </p:grpSpPr>
      <p:sp>
        <p:nvSpPr>
          <p:cNvPr id="18" name="Google Shape;18;p12"/>
          <p:cNvSpPr>
            <a:spLocks noGrp="1"/>
          </p:cNvSpPr>
          <p:nvPr>
            <p:ph type="pic" idx="2"/>
          </p:nvPr>
        </p:nvSpPr>
        <p:spPr>
          <a:xfrm>
            <a:off x="3" y="3"/>
            <a:ext cx="12191997" cy="685799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自定义版式">
  <p:cSld name="15_自定义版式">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0"/>
        <p:cNvGrpSpPr/>
        <p:nvPr/>
      </p:nvGrpSpPr>
      <p:grpSpPr>
        <a:xfrm>
          <a:off x="0" y="0"/>
          <a:ext cx="0" cy="0"/>
          <a:chOff x="0" y="0"/>
          <a:chExt cx="0" cy="0"/>
        </a:xfrm>
      </p:grpSpPr>
      <p:sp>
        <p:nvSpPr>
          <p:cNvPr id="21" name="Google Shape;21;p14"/>
          <p:cNvSpPr>
            <a:spLocks noGrp="1"/>
          </p:cNvSpPr>
          <p:nvPr>
            <p:ph type="pic" idx="2"/>
          </p:nvPr>
        </p:nvSpPr>
        <p:spPr>
          <a:xfrm>
            <a:off x="7153490" y="2070101"/>
            <a:ext cx="4238409" cy="2489200"/>
          </a:xfrm>
          <a:prstGeom prst="rect">
            <a:avLst/>
          </a:prstGeom>
          <a:solidFill>
            <a:srgbClr val="F2F2F2"/>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7153490" y="2070101"/>
            <a:ext cx="4238409" cy="2489200"/>
          </a:xfrm>
          <a:solidFill>
            <a:schemeClr val="bg1">
              <a:lumMod val="95000"/>
            </a:schemeClr>
          </a:solidFill>
        </p:spPr>
        <p:txBody>
          <a:bodyPr/>
          <a:lstStyle/>
          <a:p>
            <a:endParaRPr lang="zh-CN" altLang="en-US"/>
          </a:p>
        </p:txBody>
      </p:sp>
    </p:spTree>
    <p:extLst>
      <p:ext uri="{BB962C8B-B14F-4D97-AF65-F5344CB8AC3E}">
        <p14:creationId xmlns:p14="http://schemas.microsoft.com/office/powerpoint/2010/main" val="39561480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7">
            <a:alphaModFix/>
          </a:blip>
          <a:srcRect r="38528" b="13467"/>
          <a:stretch/>
        </p:blipFill>
        <p:spPr>
          <a:xfrm>
            <a:off x="5" y="3"/>
            <a:ext cx="4684183" cy="3709005"/>
          </a:xfrm>
          <a:custGeom>
            <a:avLst/>
            <a:gdLst/>
            <a:ahLst/>
            <a:cxnLst/>
            <a:rect l="l" t="t" r="r" b="b"/>
            <a:pathLst>
              <a:path w="4684183" h="3709005" extrusionOk="0">
                <a:moveTo>
                  <a:pt x="0" y="0"/>
                </a:moveTo>
                <a:lnTo>
                  <a:pt x="4684183" y="0"/>
                </a:lnTo>
                <a:lnTo>
                  <a:pt x="4683208" y="592"/>
                </a:lnTo>
                <a:cubicBezTo>
                  <a:pt x="3252874" y="885165"/>
                  <a:pt x="1090596" y="2566879"/>
                  <a:pt x="99120" y="3602761"/>
                </a:cubicBezTo>
                <a:lnTo>
                  <a:pt x="0" y="3709005"/>
                </a:lnTo>
                <a:close/>
              </a:path>
            </a:pathLst>
          </a:custGeom>
          <a:noFill/>
          <a:ln>
            <a:noFill/>
          </a:ln>
        </p:spPr>
      </p:pic>
      <p:pic>
        <p:nvPicPr>
          <p:cNvPr id="16" name="Google Shape;16;p11"/>
          <p:cNvPicPr preferRelativeResize="0"/>
          <p:nvPr/>
        </p:nvPicPr>
        <p:blipFill rotWithShape="1">
          <a:blip r:embed="rId8">
            <a:alphaModFix/>
          </a:blip>
          <a:srcRect l="13019"/>
          <a:stretch/>
        </p:blipFill>
        <p:spPr>
          <a:xfrm>
            <a:off x="8679172" y="4586288"/>
            <a:ext cx="3512829" cy="2271712"/>
          </a:xfrm>
          <a:custGeom>
            <a:avLst/>
            <a:gdLst/>
            <a:ahLst/>
            <a:cxnLst/>
            <a:rect l="l" t="t" r="r" b="b"/>
            <a:pathLst>
              <a:path w="3512829" h="2271712" extrusionOk="0">
                <a:moveTo>
                  <a:pt x="1758613" y="0"/>
                </a:moveTo>
                <a:lnTo>
                  <a:pt x="3512829" y="0"/>
                </a:lnTo>
                <a:lnTo>
                  <a:pt x="3512829" y="2271712"/>
                </a:lnTo>
                <a:lnTo>
                  <a:pt x="0" y="2271712"/>
                </a:lnTo>
                <a:lnTo>
                  <a:pt x="75495" y="2197894"/>
                </a:lnTo>
                <a:cubicBezTo>
                  <a:pt x="248135" y="2018506"/>
                  <a:pt x="410854" y="1812925"/>
                  <a:pt x="579129" y="1643062"/>
                </a:cubicBezTo>
                <a:cubicBezTo>
                  <a:pt x="915679" y="1303337"/>
                  <a:pt x="1331604" y="846137"/>
                  <a:pt x="1531629" y="557212"/>
                </a:cubicBezTo>
                <a:cubicBezTo>
                  <a:pt x="1681648" y="340519"/>
                  <a:pt x="1719152" y="182761"/>
                  <a:pt x="1748620" y="43755"/>
                </a:cubicBezTo>
                <a:close/>
              </a:path>
            </a:pathLst>
          </a:cu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image" Target="../media/image14.svg"/><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3.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1"/>
          <p:cNvPicPr preferRelativeResize="0">
            <a:picLocks noGrp="1"/>
          </p:cNvPicPr>
          <p:nvPr>
            <p:ph type="pic" idx="2"/>
          </p:nvPr>
        </p:nvPicPr>
        <p:blipFill rotWithShape="1">
          <a:blip r:embed="rId3">
            <a:alphaModFix/>
          </a:blip>
          <a:srcRect/>
          <a:stretch/>
        </p:blipFill>
        <p:spPr>
          <a:xfrm>
            <a:off x="-25800" y="3"/>
            <a:ext cx="12191997" cy="6857997"/>
          </a:xfrm>
          <a:prstGeom prst="rect">
            <a:avLst/>
          </a:prstGeom>
          <a:noFill/>
          <a:ln>
            <a:noFill/>
          </a:ln>
        </p:spPr>
      </p:pic>
      <p:pic>
        <p:nvPicPr>
          <p:cNvPr id="29" name="Google Shape;29;p1"/>
          <p:cNvPicPr preferRelativeResize="0"/>
          <p:nvPr/>
        </p:nvPicPr>
        <p:blipFill rotWithShape="1">
          <a:blip r:embed="rId3">
            <a:alphaModFix/>
          </a:blip>
          <a:srcRect/>
          <a:stretch/>
        </p:blipFill>
        <p:spPr>
          <a:xfrm>
            <a:off x="3309257" y="1861458"/>
            <a:ext cx="8882741" cy="4996542"/>
          </a:xfrm>
          <a:prstGeom prst="rect">
            <a:avLst/>
          </a:prstGeom>
          <a:noFill/>
          <a:ln>
            <a:noFill/>
          </a:ln>
        </p:spPr>
      </p:pic>
      <p:sp>
        <p:nvSpPr>
          <p:cNvPr id="30" name="Google Shape;30;p1"/>
          <p:cNvSpPr/>
          <p:nvPr/>
        </p:nvSpPr>
        <p:spPr>
          <a:xfrm>
            <a:off x="2220686" y="1306286"/>
            <a:ext cx="5167085" cy="2547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1"/>
          <p:cNvSpPr txBox="1"/>
          <p:nvPr/>
        </p:nvSpPr>
        <p:spPr>
          <a:xfrm>
            <a:off x="1476650" y="2283793"/>
            <a:ext cx="92388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What are the obstacles and possibilities for battery recycling collaboration between the US and China</a:t>
            </a:r>
            <a:endParaRPr sz="32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3200" b="1" i="0" u="none" strike="noStrike" cap="none" dirty="0">
              <a:solidFill>
                <a:schemeClr val="dk1"/>
              </a:solidFill>
              <a:latin typeface="Times New Roman"/>
              <a:ea typeface="Times New Roman"/>
              <a:cs typeface="Times New Roman"/>
              <a:sym typeface="Times New Roman"/>
            </a:endParaRPr>
          </a:p>
        </p:txBody>
      </p:sp>
      <p:sp>
        <p:nvSpPr>
          <p:cNvPr id="32" name="Google Shape;32;p1"/>
          <p:cNvSpPr/>
          <p:nvPr/>
        </p:nvSpPr>
        <p:spPr>
          <a:xfrm>
            <a:off x="3806465" y="3781600"/>
            <a:ext cx="450567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25201A"/>
              </a:buClr>
              <a:buSzPts val="2400"/>
              <a:buFont typeface="Arial"/>
              <a:buNone/>
            </a:pPr>
            <a:r>
              <a:rPr lang="en-US" sz="2400" b="0" i="1" u="none" strike="noStrike" cap="none" dirty="0">
                <a:solidFill>
                  <a:srgbClr val="25201A"/>
                </a:solidFill>
                <a:latin typeface="Times New Roman"/>
                <a:ea typeface="Times New Roman"/>
                <a:cs typeface="Times New Roman"/>
                <a:sym typeface="Times New Roman"/>
              </a:rPr>
              <a:t>Presented by Energy Group</a:t>
            </a:r>
            <a:endParaRPr sz="2400" b="0" i="1" u="none" strike="noStrike" cap="none" dirty="0">
              <a:solidFill>
                <a:srgbClr val="25201A"/>
              </a:solidFill>
              <a:latin typeface="Times New Roman"/>
              <a:ea typeface="Times New Roman"/>
              <a:cs typeface="Times New Roman"/>
              <a:sym typeface="Times New Roman"/>
            </a:endParaRPr>
          </a:p>
        </p:txBody>
      </p:sp>
      <p:sp>
        <p:nvSpPr>
          <p:cNvPr id="33" name="Google Shape;33;p1"/>
          <p:cNvSpPr/>
          <p:nvPr/>
        </p:nvSpPr>
        <p:spPr>
          <a:xfrm>
            <a:off x="5114122" y="4891145"/>
            <a:ext cx="1890365" cy="417575"/>
          </a:xfrm>
          <a:prstGeom prst="roundRect">
            <a:avLst>
              <a:gd name="adj" fmla="val 50000"/>
            </a:avLst>
          </a:prstGeom>
          <a:noFill/>
          <a:ln w="12700" cap="flat" cmpd="sng">
            <a:solidFill>
              <a:srgbClr val="79A55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4" name="Google Shape;34;p1"/>
          <p:cNvSpPr/>
          <p:nvPr/>
        </p:nvSpPr>
        <p:spPr>
          <a:xfrm>
            <a:off x="4840331" y="4964788"/>
            <a:ext cx="107379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你的名字</a:t>
            </a:r>
            <a:endParaRPr/>
          </a:p>
        </p:txBody>
      </p:sp>
      <p:sp>
        <p:nvSpPr>
          <p:cNvPr id="35" name="Google Shape;35;p1"/>
          <p:cNvSpPr/>
          <p:nvPr/>
        </p:nvSpPr>
        <p:spPr>
          <a:xfrm>
            <a:off x="5244584" y="4938402"/>
            <a:ext cx="1629440" cy="338514"/>
          </a:xfrm>
          <a:prstGeom prst="rect">
            <a:avLst/>
          </a:prstGeom>
          <a:noFill/>
          <a:ln>
            <a:noFill/>
          </a:ln>
        </p:spPr>
        <p:txBody>
          <a:bodyPr spcFirstLastPara="1" wrap="square" lIns="36000" tIns="45700" rIns="36000" bIns="45700" anchor="t" anchorCtr="0">
            <a:spAutoFit/>
          </a:bodyPr>
          <a:lstStyle/>
          <a:p>
            <a:pPr marL="0" marR="0" lvl="0" indent="0" algn="ctr" rtl="0">
              <a:spcBef>
                <a:spcPts val="0"/>
              </a:spcBef>
              <a:spcAft>
                <a:spcPts val="0"/>
              </a:spcAft>
              <a:buNone/>
            </a:pPr>
            <a:r>
              <a:rPr lang="en-US" sz="1600" dirty="0">
                <a:solidFill>
                  <a:srgbClr val="3F3F3F"/>
                </a:solidFill>
              </a:rPr>
              <a:t>April 2</a:t>
            </a:r>
            <a:r>
              <a:rPr lang="en-US" altLang="zh-CN" sz="1600" dirty="0">
                <a:solidFill>
                  <a:srgbClr val="3F3F3F"/>
                </a:solidFill>
              </a:rPr>
              <a:t>7</a:t>
            </a:r>
            <a:r>
              <a:rPr lang="en-US" sz="1600" dirty="0">
                <a:solidFill>
                  <a:srgbClr val="3F3F3F"/>
                </a:solidFill>
              </a:rPr>
              <a:t>, 2024</a:t>
            </a:r>
            <a:endParaRPr sz="1600" b="0" i="0" u="none" strike="noStrike" cap="none" dirty="0">
              <a:solidFill>
                <a:srgbClr val="3F3F3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71E4A4E-0BA6-C897-ADCC-CE90F0FEB17C}"/>
              </a:ext>
            </a:extLst>
          </p:cNvPr>
          <p:cNvSpPr/>
          <p:nvPr/>
        </p:nvSpPr>
        <p:spPr>
          <a:xfrm>
            <a:off x="3792511" y="2745216"/>
            <a:ext cx="4474898" cy="2672861"/>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graphicFrame>
        <p:nvGraphicFramePr>
          <p:cNvPr id="4" name="图示 3">
            <a:extLst>
              <a:ext uri="{FF2B5EF4-FFF2-40B4-BE49-F238E27FC236}">
                <a16:creationId xmlns:a16="http://schemas.microsoft.com/office/drawing/2014/main" id="{8C0C2FDC-59C5-2569-7F87-56936150B5C0}"/>
              </a:ext>
            </a:extLst>
          </p:cNvPr>
          <p:cNvGraphicFramePr/>
          <p:nvPr/>
        </p:nvGraphicFramePr>
        <p:xfrm>
          <a:off x="1539631" y="13723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文本框 14"/>
          <p:cNvSpPr txBox="1"/>
          <p:nvPr/>
        </p:nvSpPr>
        <p:spPr>
          <a:xfrm>
            <a:off x="3241478" y="384221"/>
            <a:ext cx="5737617" cy="107721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defTabSz="1218565">
              <a:lnSpc>
                <a:spcPct val="100000"/>
              </a:lnSpc>
              <a:defRPr/>
            </a:pPr>
            <a:r>
              <a:rPr lang="en-US" altLang="zh-CN" sz="3200" b="1" dirty="0">
                <a:solidFill>
                  <a:srgbClr val="9DBD87"/>
                </a:solidFill>
                <a:latin typeface="Arial"/>
              </a:rPr>
              <a:t>Technology:</a:t>
            </a:r>
            <a:r>
              <a:rPr lang="zh-CN" altLang="en-US" sz="3200" b="1" dirty="0">
                <a:solidFill>
                  <a:srgbClr val="9DBD87"/>
                </a:solidFill>
                <a:latin typeface="Arial"/>
              </a:rPr>
              <a:t> </a:t>
            </a:r>
            <a:endParaRPr lang="en-US" altLang="zh-CN" sz="3200" b="1" dirty="0">
              <a:solidFill>
                <a:srgbClr val="9DBD87"/>
              </a:solidFill>
              <a:latin typeface="Arial"/>
            </a:endParaRPr>
          </a:p>
          <a:p>
            <a:pPr defTabSz="1218565">
              <a:lnSpc>
                <a:spcPct val="100000"/>
              </a:lnSpc>
              <a:defRPr/>
            </a:pPr>
            <a:r>
              <a:rPr lang="en-US" altLang="zh-CN" sz="3200" b="1" dirty="0">
                <a:solidFill>
                  <a:srgbClr val="9DBD87"/>
                </a:solidFill>
                <a:latin typeface="Arial"/>
              </a:rPr>
              <a:t>Current</a:t>
            </a:r>
            <a:r>
              <a:rPr lang="zh-CN" altLang="en-US" sz="3200" b="1" dirty="0">
                <a:solidFill>
                  <a:srgbClr val="9DBD87"/>
                </a:solidFill>
                <a:latin typeface="Arial"/>
              </a:rPr>
              <a:t> </a:t>
            </a:r>
            <a:r>
              <a:rPr lang="en-US" altLang="zh-CN" sz="3200" b="1" dirty="0">
                <a:solidFill>
                  <a:srgbClr val="9DBD87"/>
                </a:solidFill>
                <a:latin typeface="Arial"/>
              </a:rPr>
              <a:t>Challenges</a:t>
            </a:r>
            <a:r>
              <a:rPr lang="zh-CN" altLang="zh-CN" sz="3200" b="1" dirty="0">
                <a:solidFill>
                  <a:srgbClr val="9DBD87"/>
                </a:solidFill>
                <a:latin typeface="Arial"/>
              </a:rPr>
              <a:t> </a:t>
            </a:r>
            <a:endParaRPr lang="zh-CN" altLang="en-US" sz="3200" b="1" dirty="0">
              <a:solidFill>
                <a:srgbClr val="9DBD87"/>
              </a:solidFill>
              <a:latin typeface="Arial"/>
              <a:sym typeface="汉仪润圆-65简" panose="00020600040101010101" pitchFamily="18" charset="-122"/>
            </a:endParaRPr>
          </a:p>
        </p:txBody>
      </p:sp>
      <p:grpSp>
        <p:nvGrpSpPr>
          <p:cNvPr id="17" name="组合 16"/>
          <p:cNvGrpSpPr/>
          <p:nvPr/>
        </p:nvGrpSpPr>
        <p:grpSpPr>
          <a:xfrm>
            <a:off x="3076983" y="980763"/>
            <a:ext cx="6066607" cy="0"/>
            <a:chOff x="4615664" y="960506"/>
            <a:chExt cx="9102718" cy="0"/>
          </a:xfrm>
        </p:grpSpPr>
        <p:cxnSp>
          <p:nvCxnSpPr>
            <p:cNvPr id="18" name="77 21"/>
            <p:cNvCxnSpPr/>
            <p:nvPr/>
          </p:nvCxnSpPr>
          <p:spPr bwMode="auto">
            <a:xfrm flipH="1">
              <a:off x="4615664" y="960506"/>
              <a:ext cx="1314679" cy="0"/>
            </a:xfrm>
            <a:prstGeom prst="line">
              <a:avLst/>
            </a:prstGeom>
            <a:ln>
              <a:solidFill>
                <a:srgbClr val="9AA597"/>
              </a:solidFill>
            </a:ln>
          </p:spPr>
          <p:style>
            <a:lnRef idx="1">
              <a:schemeClr val="accent1"/>
            </a:lnRef>
            <a:fillRef idx="0">
              <a:schemeClr val="accent1"/>
            </a:fillRef>
            <a:effectRef idx="0">
              <a:schemeClr val="accent1"/>
            </a:effectRef>
            <a:fontRef idx="minor">
              <a:schemeClr val="tx1"/>
            </a:fontRef>
          </p:style>
        </p:cxnSp>
        <p:cxnSp>
          <p:nvCxnSpPr>
            <p:cNvPr id="19" name="7722"/>
            <p:cNvCxnSpPr/>
            <p:nvPr/>
          </p:nvCxnSpPr>
          <p:spPr bwMode="auto">
            <a:xfrm flipH="1">
              <a:off x="12403703" y="960506"/>
              <a:ext cx="1314679" cy="0"/>
            </a:xfrm>
            <a:prstGeom prst="line">
              <a:avLst/>
            </a:prstGeom>
            <a:ln>
              <a:solidFill>
                <a:srgbClr val="9AA597"/>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CF1E776A-B379-E753-1D6B-D7C7D9D7C862}"/>
              </a:ext>
            </a:extLst>
          </p:cNvPr>
          <p:cNvSpPr txBox="1"/>
          <p:nvPr/>
        </p:nvSpPr>
        <p:spPr>
          <a:xfrm>
            <a:off x="8451833" y="3801848"/>
            <a:ext cx="2334293" cy="523220"/>
          </a:xfrm>
          <a:prstGeom prst="rect">
            <a:avLst/>
          </a:prstGeom>
          <a:noFill/>
        </p:spPr>
        <p:txBody>
          <a:bodyPr wrap="none" rtlCol="0">
            <a:spAutoFit/>
          </a:bodyPr>
          <a:lstStyle/>
          <a:p>
            <a:r>
              <a:rPr kumimoji="1" lang="en-US" altLang="zh-CN" sz="2800" i="1" dirty="0">
                <a:latin typeface="Times New Roman" panose="02020603050405020304" pitchFamily="18" charset="0"/>
                <a:cs typeface="Times New Roman" panose="02020603050405020304" pitchFamily="18" charset="0"/>
              </a:rPr>
              <a:t>Lower</a:t>
            </a:r>
            <a:r>
              <a:rPr kumimoji="1" lang="zh-CN" altLang="en-US" dirty="0"/>
              <a:t> </a:t>
            </a:r>
            <a:r>
              <a:rPr kumimoji="1" lang="en-US" altLang="zh-CN" sz="2800" i="1" dirty="0">
                <a:latin typeface="Times New Roman" panose="02020603050405020304" pitchFamily="18" charset="0"/>
                <a:cs typeface="Times New Roman" panose="02020603050405020304" pitchFamily="18" charset="0"/>
              </a:rPr>
              <a:t>the</a:t>
            </a:r>
            <a:r>
              <a:rPr kumimoji="1" lang="zh-CN" altLang="en-US" dirty="0"/>
              <a:t> </a:t>
            </a:r>
            <a:r>
              <a:rPr kumimoji="1" lang="en-US" altLang="zh-CN" sz="2800" i="1" dirty="0">
                <a:latin typeface="Times New Roman" panose="02020603050405020304" pitchFamily="18" charset="0"/>
                <a:cs typeface="Times New Roman" panose="02020603050405020304" pitchFamily="18" charset="0"/>
              </a:rPr>
              <a:t>Cost</a:t>
            </a:r>
            <a:endParaRPr kumimoji="1" lang="zh-CN" altLang="en-US" sz="2800" i="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8D94A9E1-7B11-950D-31EB-FDCFB9BF8402}"/>
              </a:ext>
            </a:extLst>
          </p:cNvPr>
          <p:cNvSpPr txBox="1"/>
          <p:nvPr/>
        </p:nvSpPr>
        <p:spPr>
          <a:xfrm>
            <a:off x="4888983" y="1717249"/>
            <a:ext cx="2888419" cy="523220"/>
          </a:xfrm>
          <a:prstGeom prst="rect">
            <a:avLst/>
          </a:prstGeom>
          <a:noFill/>
        </p:spPr>
        <p:txBody>
          <a:bodyPr wrap="none" rtlCol="0">
            <a:spAutoFit/>
          </a:bodyPr>
          <a:lstStyle/>
          <a:p>
            <a:r>
              <a:rPr kumimoji="1" lang="en-US" altLang="zh-CN" sz="2800" i="1" dirty="0">
                <a:latin typeface="Times New Roman" panose="02020603050405020304" pitchFamily="18" charset="0"/>
                <a:cs typeface="Times New Roman" panose="02020603050405020304" pitchFamily="18" charset="0"/>
              </a:rPr>
              <a:t>Improve</a:t>
            </a:r>
            <a:r>
              <a:rPr kumimoji="1" lang="zh-CN" altLang="en-US" sz="2800" i="1" dirty="0">
                <a:latin typeface="Times New Roman" panose="02020603050405020304" pitchFamily="18" charset="0"/>
                <a:cs typeface="Times New Roman" panose="02020603050405020304" pitchFamily="18" charset="0"/>
              </a:rPr>
              <a:t> </a:t>
            </a:r>
            <a:r>
              <a:rPr kumimoji="1" lang="en-US" altLang="zh-CN" sz="2800" i="1" dirty="0">
                <a:latin typeface="Times New Roman" panose="02020603050405020304" pitchFamily="18" charset="0"/>
                <a:cs typeface="Times New Roman" panose="02020603050405020304" pitchFamily="18" charset="0"/>
              </a:rPr>
              <a:t>Efficiency</a:t>
            </a:r>
            <a:endParaRPr kumimoji="1" lang="zh-CN" altLang="en-US" sz="2800" i="1" dirty="0">
              <a:latin typeface="Times New Roman" panose="02020603050405020304" pitchFamily="18" charset="0"/>
              <a:cs typeface="Times New Roman" panose="02020603050405020304" pitchFamily="18" charset="0"/>
            </a:endParaRPr>
          </a:p>
        </p:txBody>
      </p:sp>
      <p:pic>
        <p:nvPicPr>
          <p:cNvPr id="7" name="图形 6" descr="硬币 轮廓">
            <a:extLst>
              <a:ext uri="{FF2B5EF4-FFF2-40B4-BE49-F238E27FC236}">
                <a16:creationId xmlns:a16="http://schemas.microsoft.com/office/drawing/2014/main" id="{15A07865-C90D-1F41-3B4B-2D7C8F34CA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70550" y="3606258"/>
            <a:ext cx="914400" cy="914400"/>
          </a:xfrm>
          <a:prstGeom prst="rect">
            <a:avLst/>
          </a:prstGeom>
        </p:spPr>
      </p:pic>
      <p:pic>
        <p:nvPicPr>
          <p:cNvPr id="9" name="图形 8" descr="递送 轮廓">
            <a:extLst>
              <a:ext uri="{FF2B5EF4-FFF2-40B4-BE49-F238E27FC236}">
                <a16:creationId xmlns:a16="http://schemas.microsoft.com/office/drawing/2014/main" id="{285E1671-5436-73EC-F7A2-5322882E20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71661" y="1535132"/>
            <a:ext cx="914400" cy="914400"/>
          </a:xfrm>
          <a:prstGeom prst="rect">
            <a:avLst/>
          </a:prstGeom>
        </p:spPr>
      </p:pic>
    </p:spTree>
    <p:extLst>
      <p:ext uri="{BB962C8B-B14F-4D97-AF65-F5344CB8AC3E}">
        <p14:creationId xmlns:p14="http://schemas.microsoft.com/office/powerpoint/2010/main" val="39917539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241478" y="384221"/>
            <a:ext cx="5737617" cy="1077218"/>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defTabSz="1218565">
              <a:lnSpc>
                <a:spcPct val="100000"/>
              </a:lnSpc>
              <a:defRPr/>
            </a:pPr>
            <a:r>
              <a:rPr lang="en-US" altLang="zh-CN" sz="3200" b="1" dirty="0">
                <a:solidFill>
                  <a:srgbClr val="9DBD87"/>
                </a:solidFill>
                <a:latin typeface="Arial"/>
              </a:rPr>
              <a:t>Technology:</a:t>
            </a:r>
            <a:r>
              <a:rPr lang="zh-CN" altLang="en-US" sz="3200" b="1" dirty="0">
                <a:solidFill>
                  <a:srgbClr val="9DBD87"/>
                </a:solidFill>
                <a:latin typeface="Arial"/>
              </a:rPr>
              <a:t> </a:t>
            </a:r>
            <a:endParaRPr lang="en-US" altLang="zh-CN" sz="3200" b="1" dirty="0">
              <a:solidFill>
                <a:srgbClr val="9DBD87"/>
              </a:solidFill>
              <a:latin typeface="Arial"/>
            </a:endParaRPr>
          </a:p>
          <a:p>
            <a:pPr defTabSz="1218565">
              <a:lnSpc>
                <a:spcPct val="100000"/>
              </a:lnSpc>
              <a:defRPr/>
            </a:pPr>
            <a:r>
              <a:rPr lang="en-US" altLang="zh-CN" sz="3200" b="1" dirty="0">
                <a:solidFill>
                  <a:srgbClr val="9DBD87"/>
                </a:solidFill>
                <a:latin typeface="Arial"/>
              </a:rPr>
              <a:t>Future</a:t>
            </a:r>
            <a:r>
              <a:rPr lang="zh-CN" altLang="en-US" sz="3200" b="1" dirty="0">
                <a:solidFill>
                  <a:srgbClr val="9DBD87"/>
                </a:solidFill>
                <a:latin typeface="Arial"/>
              </a:rPr>
              <a:t> </a:t>
            </a:r>
            <a:r>
              <a:rPr lang="en-US" altLang="zh-CN" sz="3200" b="1" dirty="0">
                <a:solidFill>
                  <a:srgbClr val="9DBD87"/>
                </a:solidFill>
                <a:latin typeface="Arial"/>
              </a:rPr>
              <a:t>Challenges</a:t>
            </a:r>
            <a:r>
              <a:rPr lang="zh-CN" altLang="zh-CN" sz="3200" b="1" dirty="0">
                <a:solidFill>
                  <a:srgbClr val="9DBD87"/>
                </a:solidFill>
                <a:latin typeface="Arial"/>
              </a:rPr>
              <a:t> </a:t>
            </a:r>
            <a:endParaRPr lang="zh-CN" altLang="en-US" sz="3200" b="1" dirty="0">
              <a:solidFill>
                <a:srgbClr val="9DBD87"/>
              </a:solidFill>
              <a:latin typeface="Arial"/>
              <a:sym typeface="汉仪润圆-65简" panose="00020600040101010101" pitchFamily="18" charset="-122"/>
            </a:endParaRPr>
          </a:p>
        </p:txBody>
      </p:sp>
      <p:grpSp>
        <p:nvGrpSpPr>
          <p:cNvPr id="17" name="组合 16"/>
          <p:cNvGrpSpPr/>
          <p:nvPr/>
        </p:nvGrpSpPr>
        <p:grpSpPr>
          <a:xfrm>
            <a:off x="3076983" y="980763"/>
            <a:ext cx="6066607" cy="0"/>
            <a:chOff x="4615664" y="960506"/>
            <a:chExt cx="9102718" cy="0"/>
          </a:xfrm>
        </p:grpSpPr>
        <p:cxnSp>
          <p:nvCxnSpPr>
            <p:cNvPr id="18" name="77 21"/>
            <p:cNvCxnSpPr/>
            <p:nvPr/>
          </p:nvCxnSpPr>
          <p:spPr bwMode="auto">
            <a:xfrm flipH="1">
              <a:off x="4615664" y="960506"/>
              <a:ext cx="1314679" cy="0"/>
            </a:xfrm>
            <a:prstGeom prst="line">
              <a:avLst/>
            </a:prstGeom>
            <a:ln>
              <a:solidFill>
                <a:srgbClr val="9AA597"/>
              </a:solidFill>
            </a:ln>
          </p:spPr>
          <p:style>
            <a:lnRef idx="1">
              <a:schemeClr val="accent1"/>
            </a:lnRef>
            <a:fillRef idx="0">
              <a:schemeClr val="accent1"/>
            </a:fillRef>
            <a:effectRef idx="0">
              <a:schemeClr val="accent1"/>
            </a:effectRef>
            <a:fontRef idx="minor">
              <a:schemeClr val="tx1"/>
            </a:fontRef>
          </p:style>
        </p:cxnSp>
        <p:cxnSp>
          <p:nvCxnSpPr>
            <p:cNvPr id="19" name="7722"/>
            <p:cNvCxnSpPr/>
            <p:nvPr/>
          </p:nvCxnSpPr>
          <p:spPr bwMode="auto">
            <a:xfrm flipH="1">
              <a:off x="12403703" y="960506"/>
              <a:ext cx="1314679" cy="0"/>
            </a:xfrm>
            <a:prstGeom prst="line">
              <a:avLst/>
            </a:prstGeom>
            <a:ln>
              <a:solidFill>
                <a:srgbClr val="9AA597"/>
              </a:solidFill>
            </a:ln>
          </p:spPr>
          <p:style>
            <a:lnRef idx="1">
              <a:schemeClr val="accent1"/>
            </a:lnRef>
            <a:fillRef idx="0">
              <a:schemeClr val="accent1"/>
            </a:fillRef>
            <a:effectRef idx="0">
              <a:schemeClr val="accent1"/>
            </a:effectRef>
            <a:fontRef idx="minor">
              <a:schemeClr val="tx1"/>
            </a:fontRef>
          </p:style>
        </p:cxnSp>
      </p:grpSp>
      <p:cxnSp>
        <p:nvCxnSpPr>
          <p:cNvPr id="7" name="直线连接符 6">
            <a:extLst>
              <a:ext uri="{FF2B5EF4-FFF2-40B4-BE49-F238E27FC236}">
                <a16:creationId xmlns:a16="http://schemas.microsoft.com/office/drawing/2014/main" id="{0EEEA753-1BD2-A033-FD80-37DF1EFA1041}"/>
              </a:ext>
            </a:extLst>
          </p:cNvPr>
          <p:cNvCxnSpPr>
            <a:cxnSpLocks/>
          </p:cNvCxnSpPr>
          <p:nvPr/>
        </p:nvCxnSpPr>
        <p:spPr>
          <a:xfrm>
            <a:off x="6399409" y="1703177"/>
            <a:ext cx="0" cy="515482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aphicFrame>
        <p:nvGraphicFramePr>
          <p:cNvPr id="11" name="图示 10">
            <a:extLst>
              <a:ext uri="{FF2B5EF4-FFF2-40B4-BE49-F238E27FC236}">
                <a16:creationId xmlns:a16="http://schemas.microsoft.com/office/drawing/2014/main" id="{E58211C1-F6CE-3E2E-205F-DC31A217D85A}"/>
              </a:ext>
            </a:extLst>
          </p:cNvPr>
          <p:cNvGraphicFramePr/>
          <p:nvPr>
            <p:extLst>
              <p:ext uri="{D42A27DB-BD31-4B8C-83A1-F6EECF244321}">
                <p14:modId xmlns:p14="http://schemas.microsoft.com/office/powerpoint/2010/main" val="1394799989"/>
              </p:ext>
            </p:extLst>
          </p:nvPr>
        </p:nvGraphicFramePr>
        <p:xfrm>
          <a:off x="880413" y="2303906"/>
          <a:ext cx="2361065" cy="439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图示 11">
            <a:extLst>
              <a:ext uri="{FF2B5EF4-FFF2-40B4-BE49-F238E27FC236}">
                <a16:creationId xmlns:a16="http://schemas.microsoft.com/office/drawing/2014/main" id="{1A0173B7-1A52-EF84-2D24-4FFB220C83BA}"/>
              </a:ext>
            </a:extLst>
          </p:cNvPr>
          <p:cNvGraphicFramePr/>
          <p:nvPr>
            <p:extLst>
              <p:ext uri="{D42A27DB-BD31-4B8C-83A1-F6EECF244321}">
                <p14:modId xmlns:p14="http://schemas.microsoft.com/office/powerpoint/2010/main" val="4261359409"/>
              </p:ext>
            </p:extLst>
          </p:nvPr>
        </p:nvGraphicFramePr>
        <p:xfrm>
          <a:off x="7390284" y="2245507"/>
          <a:ext cx="2581778" cy="1309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左大括号 12">
            <a:extLst>
              <a:ext uri="{FF2B5EF4-FFF2-40B4-BE49-F238E27FC236}">
                <a16:creationId xmlns:a16="http://schemas.microsoft.com/office/drawing/2014/main" id="{9B368C21-E6F6-6162-CD7E-45C25DA00A07}"/>
              </a:ext>
            </a:extLst>
          </p:cNvPr>
          <p:cNvSpPr/>
          <p:nvPr/>
        </p:nvSpPr>
        <p:spPr>
          <a:xfrm>
            <a:off x="3400017" y="1978136"/>
            <a:ext cx="334022" cy="263826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F1D25BAF-02C7-DF8F-4401-AE8FA0FDEC59}"/>
              </a:ext>
            </a:extLst>
          </p:cNvPr>
          <p:cNvSpPr txBox="1"/>
          <p:nvPr/>
        </p:nvSpPr>
        <p:spPr>
          <a:xfrm>
            <a:off x="3936954" y="1714373"/>
            <a:ext cx="1890261" cy="830997"/>
          </a:xfrm>
          <a:prstGeom prst="rect">
            <a:avLst/>
          </a:prstGeom>
          <a:noFill/>
        </p:spPr>
        <p:txBody>
          <a:bodyPr wrap="square" rtlCol="0">
            <a:spAutoFit/>
          </a:bodyPr>
          <a:lstStyle/>
          <a:p>
            <a:pPr algn="ctr"/>
            <a:r>
              <a:rPr kumimoji="1" lang="en-US" altLang="zh-CN" sz="2400" dirty="0"/>
              <a:t>Solid</a:t>
            </a:r>
            <a:r>
              <a:rPr kumimoji="1" lang="zh-CN" altLang="en-US" sz="2400" dirty="0"/>
              <a:t> </a:t>
            </a:r>
            <a:r>
              <a:rPr kumimoji="1" lang="en-US" altLang="zh-CN" sz="2400" dirty="0"/>
              <a:t>State</a:t>
            </a:r>
            <a:r>
              <a:rPr kumimoji="1" lang="zh-CN" altLang="en-US" sz="2400" dirty="0"/>
              <a:t> </a:t>
            </a:r>
            <a:endParaRPr kumimoji="1" lang="en-US" altLang="zh-CN" sz="2400" dirty="0"/>
          </a:p>
          <a:p>
            <a:pPr algn="ctr"/>
            <a:r>
              <a:rPr kumimoji="1" lang="en-US" altLang="zh-CN" sz="2400" dirty="0"/>
              <a:t>Electrolyte</a:t>
            </a:r>
            <a:endParaRPr kumimoji="1" lang="zh-CN" altLang="en-US" sz="2400" dirty="0"/>
          </a:p>
        </p:txBody>
      </p:sp>
      <p:sp>
        <p:nvSpPr>
          <p:cNvPr id="16" name="文本框 15">
            <a:extLst>
              <a:ext uri="{FF2B5EF4-FFF2-40B4-BE49-F238E27FC236}">
                <a16:creationId xmlns:a16="http://schemas.microsoft.com/office/drawing/2014/main" id="{110939E6-B8B3-A20D-D9B6-6DC17CE61FBB}"/>
              </a:ext>
            </a:extLst>
          </p:cNvPr>
          <p:cNvSpPr txBox="1"/>
          <p:nvPr/>
        </p:nvSpPr>
        <p:spPr>
          <a:xfrm>
            <a:off x="3983906" y="2881771"/>
            <a:ext cx="1627369" cy="830997"/>
          </a:xfrm>
          <a:prstGeom prst="rect">
            <a:avLst/>
          </a:prstGeom>
          <a:noFill/>
        </p:spPr>
        <p:txBody>
          <a:bodyPr wrap="square" rtlCol="0">
            <a:spAutoFit/>
          </a:bodyPr>
          <a:lstStyle/>
          <a:p>
            <a:pPr algn="ctr"/>
            <a:r>
              <a:rPr kumimoji="1" lang="en-US" altLang="zh-CN" sz="2400" dirty="0"/>
              <a:t>Li</a:t>
            </a:r>
            <a:r>
              <a:rPr kumimoji="1" lang="zh-CN" altLang="en-US" sz="2400" dirty="0"/>
              <a:t> </a:t>
            </a:r>
            <a:r>
              <a:rPr kumimoji="1" lang="en-US" altLang="zh-CN" sz="2400" dirty="0"/>
              <a:t>Metal</a:t>
            </a:r>
            <a:r>
              <a:rPr kumimoji="1" lang="zh-CN" altLang="en-US" sz="2400" dirty="0"/>
              <a:t> </a:t>
            </a:r>
            <a:endParaRPr kumimoji="1" lang="en-US" altLang="zh-CN" sz="2400" dirty="0"/>
          </a:p>
          <a:p>
            <a:pPr algn="ctr"/>
            <a:r>
              <a:rPr kumimoji="1" lang="en-US" altLang="zh-CN" sz="2400" dirty="0"/>
              <a:t>Electrode</a:t>
            </a:r>
            <a:endParaRPr kumimoji="1" lang="zh-CN" altLang="en-US" sz="2400" dirty="0"/>
          </a:p>
        </p:txBody>
      </p:sp>
      <p:sp>
        <p:nvSpPr>
          <p:cNvPr id="20" name="文本框 19">
            <a:extLst>
              <a:ext uri="{FF2B5EF4-FFF2-40B4-BE49-F238E27FC236}">
                <a16:creationId xmlns:a16="http://schemas.microsoft.com/office/drawing/2014/main" id="{458B4667-0231-854C-B45D-F1BD0E408213}"/>
              </a:ext>
            </a:extLst>
          </p:cNvPr>
          <p:cNvSpPr txBox="1"/>
          <p:nvPr/>
        </p:nvSpPr>
        <p:spPr>
          <a:xfrm>
            <a:off x="4239027" y="4345193"/>
            <a:ext cx="800219"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pic>
        <p:nvPicPr>
          <p:cNvPr id="24" name="图形 23" descr="电量用尽的电池 纯色填充">
            <a:extLst>
              <a:ext uri="{FF2B5EF4-FFF2-40B4-BE49-F238E27FC236}">
                <a16:creationId xmlns:a16="http://schemas.microsoft.com/office/drawing/2014/main" id="{D01DD366-E081-A891-694A-AFBBD569F2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7533658" y="5455862"/>
            <a:ext cx="914400" cy="914400"/>
          </a:xfrm>
          <a:prstGeom prst="rect">
            <a:avLst/>
          </a:prstGeom>
        </p:spPr>
      </p:pic>
      <p:pic>
        <p:nvPicPr>
          <p:cNvPr id="26" name="图形 25" descr="电量充足的电池 纯色填充">
            <a:extLst>
              <a:ext uri="{FF2B5EF4-FFF2-40B4-BE49-F238E27FC236}">
                <a16:creationId xmlns:a16="http://schemas.microsoft.com/office/drawing/2014/main" id="{2F3C9338-6377-1A0F-1FD5-C8959DCA940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200000">
            <a:off x="9433811" y="5504084"/>
            <a:ext cx="914400" cy="914400"/>
          </a:xfrm>
          <a:prstGeom prst="rect">
            <a:avLst/>
          </a:prstGeom>
        </p:spPr>
      </p:pic>
      <p:sp>
        <p:nvSpPr>
          <p:cNvPr id="29" name="下弧形箭头 28">
            <a:extLst>
              <a:ext uri="{FF2B5EF4-FFF2-40B4-BE49-F238E27FC236}">
                <a16:creationId xmlns:a16="http://schemas.microsoft.com/office/drawing/2014/main" id="{158F853B-9824-CC25-B434-EBF3C9985F1F}"/>
              </a:ext>
            </a:extLst>
          </p:cNvPr>
          <p:cNvSpPr/>
          <p:nvPr/>
        </p:nvSpPr>
        <p:spPr>
          <a:xfrm>
            <a:off x="7959445" y="4787430"/>
            <a:ext cx="2113610" cy="55709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1" name="文本框 30">
            <a:extLst>
              <a:ext uri="{FF2B5EF4-FFF2-40B4-BE49-F238E27FC236}">
                <a16:creationId xmlns:a16="http://schemas.microsoft.com/office/drawing/2014/main" id="{0F58BF40-F020-6466-643D-7203E84A6A54}"/>
              </a:ext>
            </a:extLst>
          </p:cNvPr>
          <p:cNvSpPr txBox="1"/>
          <p:nvPr/>
        </p:nvSpPr>
        <p:spPr>
          <a:xfrm>
            <a:off x="6939886" y="4154740"/>
            <a:ext cx="4027064" cy="461665"/>
          </a:xfrm>
          <a:prstGeom prst="rect">
            <a:avLst/>
          </a:prstGeom>
          <a:noFill/>
        </p:spPr>
        <p:txBody>
          <a:bodyPr wrap="square" rtlCol="0">
            <a:spAutoFit/>
          </a:bodyPr>
          <a:lstStyle/>
          <a:p>
            <a:pPr algn="ctr"/>
            <a:r>
              <a:rPr kumimoji="1" lang="en-US" altLang="zh-CN" sz="2400" dirty="0"/>
              <a:t>Refresh</a:t>
            </a:r>
            <a:r>
              <a:rPr kumimoji="1" lang="zh-CN" altLang="en-US" sz="2400" dirty="0"/>
              <a:t> </a:t>
            </a:r>
            <a:r>
              <a:rPr kumimoji="1" lang="en-US" altLang="zh-CN" sz="2400" dirty="0"/>
              <a:t>battery</a:t>
            </a:r>
            <a:r>
              <a:rPr kumimoji="1" lang="zh-CN" altLang="en-US" sz="2400" dirty="0"/>
              <a:t> </a:t>
            </a:r>
            <a:r>
              <a:rPr kumimoji="1" lang="en-US" altLang="zh-CN" sz="2400" dirty="0"/>
              <a:t>materials</a:t>
            </a:r>
            <a:endParaRPr kumimoji="1" lang="zh-CN" altLang="en-US" sz="2400" dirty="0"/>
          </a:p>
        </p:txBody>
      </p:sp>
    </p:spTree>
    <p:extLst>
      <p:ext uri="{BB962C8B-B14F-4D97-AF65-F5344CB8AC3E}">
        <p14:creationId xmlns:p14="http://schemas.microsoft.com/office/powerpoint/2010/main" val="13420347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8"/>
          <p:cNvGrpSpPr/>
          <p:nvPr/>
        </p:nvGrpSpPr>
        <p:grpSpPr>
          <a:xfrm>
            <a:off x="3076983" y="980763"/>
            <a:ext cx="6066607" cy="0"/>
            <a:chOff x="4615664" y="960506"/>
            <a:chExt cx="9102718" cy="0"/>
          </a:xfrm>
        </p:grpSpPr>
        <p:cxnSp>
          <p:nvCxnSpPr>
            <p:cNvPr id="158" name="Google Shape;158;p8"/>
            <p:cNvCxnSpPr/>
            <p:nvPr/>
          </p:nvCxnSpPr>
          <p:spPr>
            <a:xfrm rot="10800000">
              <a:off x="4615664" y="960506"/>
              <a:ext cx="1314679" cy="0"/>
            </a:xfrm>
            <a:prstGeom prst="straightConnector1">
              <a:avLst/>
            </a:prstGeom>
            <a:noFill/>
            <a:ln w="9525" cap="flat" cmpd="sng">
              <a:solidFill>
                <a:srgbClr val="9AA597"/>
              </a:solidFill>
              <a:prstDash val="solid"/>
              <a:miter lim="800000"/>
              <a:headEnd type="none" w="sm" len="sm"/>
              <a:tailEnd type="none" w="sm" len="sm"/>
            </a:ln>
          </p:spPr>
        </p:cxnSp>
        <p:cxnSp>
          <p:nvCxnSpPr>
            <p:cNvPr id="159" name="Google Shape;159;p8"/>
            <p:cNvCxnSpPr/>
            <p:nvPr/>
          </p:nvCxnSpPr>
          <p:spPr>
            <a:xfrm rot="10800000">
              <a:off x="12403703" y="960506"/>
              <a:ext cx="1314679" cy="0"/>
            </a:xfrm>
            <a:prstGeom prst="straightConnector1">
              <a:avLst/>
            </a:prstGeom>
            <a:noFill/>
            <a:ln w="9525" cap="flat" cmpd="sng">
              <a:solidFill>
                <a:srgbClr val="9AA597"/>
              </a:solidFill>
              <a:prstDash val="solid"/>
              <a:miter lim="800000"/>
              <a:headEnd type="none" w="sm" len="sm"/>
              <a:tailEnd type="none" w="sm" len="sm"/>
            </a:ln>
          </p:spPr>
        </p:cxnSp>
      </p:grpSp>
      <p:sp>
        <p:nvSpPr>
          <p:cNvPr id="160" name="Google Shape;160;p8"/>
          <p:cNvSpPr txBox="1"/>
          <p:nvPr/>
        </p:nvSpPr>
        <p:spPr>
          <a:xfrm>
            <a:off x="3241478" y="384221"/>
            <a:ext cx="57375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rPr>
              <a:t>Obstacle to collaboration</a:t>
            </a:r>
            <a:endParaRPr sz="3200" b="1">
              <a:solidFill>
                <a:srgbClr val="9DBD87"/>
              </a:solidFill>
            </a:endParaRPr>
          </a:p>
          <a:p>
            <a:pPr marL="0" marR="0" lvl="0" indent="0" algn="ctr" rtl="0">
              <a:lnSpc>
                <a:spcPct val="100000"/>
              </a:lnSpc>
              <a:spcBef>
                <a:spcPts val="0"/>
              </a:spcBef>
              <a:spcAft>
                <a:spcPts val="0"/>
              </a:spcAft>
              <a:buNone/>
            </a:pPr>
            <a:r>
              <a:rPr lang="en-US" sz="3200" b="1">
                <a:solidFill>
                  <a:srgbClr val="9DBD87"/>
                </a:solidFill>
              </a:rPr>
              <a:t>The US side of the story</a:t>
            </a:r>
            <a:endParaRPr sz="3200" b="1">
              <a:solidFill>
                <a:srgbClr val="9DBD87"/>
              </a:solidFill>
            </a:endParaRPr>
          </a:p>
        </p:txBody>
      </p:sp>
      <p:sp>
        <p:nvSpPr>
          <p:cNvPr id="161" name="Google Shape;161;p8"/>
          <p:cNvSpPr txBox="1"/>
          <p:nvPr/>
        </p:nvSpPr>
        <p:spPr>
          <a:xfrm>
            <a:off x="660400" y="1764925"/>
            <a:ext cx="478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endParaRPr>
          </a:p>
        </p:txBody>
      </p:sp>
      <p:graphicFrame>
        <p:nvGraphicFramePr>
          <p:cNvPr id="162" name="Google Shape;162;p8"/>
          <p:cNvGraphicFramePr/>
          <p:nvPr>
            <p:extLst>
              <p:ext uri="{D42A27DB-BD31-4B8C-83A1-F6EECF244321}">
                <p14:modId xmlns:p14="http://schemas.microsoft.com/office/powerpoint/2010/main" val="3036169351"/>
              </p:ext>
            </p:extLst>
          </p:nvPr>
        </p:nvGraphicFramePr>
        <p:xfrm>
          <a:off x="1004687" y="1670134"/>
          <a:ext cx="10182625" cy="4937670"/>
        </p:xfrm>
        <a:graphic>
          <a:graphicData uri="http://schemas.openxmlformats.org/drawingml/2006/table">
            <a:tbl>
              <a:tblPr>
                <a:noFill/>
                <a:tableStyleId>{08E7AB39-CD0C-44DF-B3DA-08F2B2A09AF5}</a:tableStyleId>
              </a:tblPr>
              <a:tblGrid>
                <a:gridCol w="3264425">
                  <a:extLst>
                    <a:ext uri="{9D8B030D-6E8A-4147-A177-3AD203B41FA5}">
                      <a16:colId xmlns:a16="http://schemas.microsoft.com/office/drawing/2014/main" val="20000"/>
                    </a:ext>
                  </a:extLst>
                </a:gridCol>
                <a:gridCol w="6918200">
                  <a:extLst>
                    <a:ext uri="{9D8B030D-6E8A-4147-A177-3AD203B41FA5}">
                      <a16:colId xmlns:a16="http://schemas.microsoft.com/office/drawing/2014/main" val="20001"/>
                    </a:ext>
                  </a:extLst>
                </a:gridCol>
              </a:tblGrid>
              <a:tr h="860825">
                <a:tc>
                  <a:txBody>
                    <a:bodyPr/>
                    <a:lstStyle/>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Hostile policies against Chinese entities in EV supply chain</a:t>
                      </a:r>
                      <a:endParaRPr sz="1800" b="0" i="0" dirty="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Chinese entities classified as foreign entities of concern and therefore excluded from the tax credits allocated to the EV industry in the Inflation Reduction Act and the Bipartisan Infrastructure Act</a:t>
                      </a:r>
                      <a:endParaRPr sz="1800" b="0" i="0" dirty="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endParaRPr sz="1800" b="0" i="0" dirty="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Views Chines private entities and state-own entities as effective arms of government </a:t>
                      </a:r>
                      <a:endParaRPr sz="1800" b="0" i="0" dirty="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652100">
                <a:tc>
                  <a:txBody>
                    <a:bodyPr/>
                    <a:lstStyle/>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Seeking strategic independence in critical minerals</a:t>
                      </a:r>
                      <a:endParaRPr sz="1800" b="0" i="0" dirty="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a:latin typeface="Times New Roman" panose="02020603050405020304" pitchFamily="18" charset="0"/>
                          <a:ea typeface="Lato"/>
                          <a:cs typeface="Times New Roman" panose="02020603050405020304" pitchFamily="18" charset="0"/>
                          <a:sym typeface="Lato"/>
                        </a:rPr>
                        <a:t>Friendshoring the supply chain to countries with shared strategic interest and free trade agreement such as the G7 </a:t>
                      </a:r>
                      <a:endParaRPr sz="1800" b="0" i="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endParaRPr sz="1800" b="0" i="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r>
                        <a:rPr lang="en-US" sz="1800" b="0" i="0">
                          <a:latin typeface="Times New Roman" panose="02020603050405020304" pitchFamily="18" charset="0"/>
                          <a:ea typeface="Lato"/>
                          <a:cs typeface="Times New Roman" panose="02020603050405020304" pitchFamily="18" charset="0"/>
                          <a:sym typeface="Lato"/>
                        </a:rPr>
                        <a:t>Policy direction focusing on empowering domestic battery manufacturing and domestic sources of critical minerals</a:t>
                      </a:r>
                      <a:endParaRPr sz="1800" b="0" i="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627075">
                <a:tc>
                  <a:txBody>
                    <a:bodyPr/>
                    <a:lstStyle/>
                    <a:p>
                      <a:pPr marL="0" lvl="0" indent="0" algn="l" rtl="0">
                        <a:spcBef>
                          <a:spcPts val="0"/>
                        </a:spcBef>
                        <a:spcAft>
                          <a:spcPts val="0"/>
                        </a:spcAft>
                        <a:buNone/>
                      </a:pPr>
                      <a:r>
                        <a:rPr lang="en-US" sz="1800" b="0" i="0">
                          <a:latin typeface="Times New Roman" panose="02020603050405020304" pitchFamily="18" charset="0"/>
                          <a:ea typeface="Lato"/>
                          <a:cs typeface="Times New Roman" panose="02020603050405020304" pitchFamily="18" charset="0"/>
                          <a:sym typeface="Lato"/>
                        </a:rPr>
                        <a:t>Broad context of US China trade war</a:t>
                      </a:r>
                      <a:endParaRPr sz="1800" b="0" i="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The US is trying to curb Chinese technological advancement and dominance in sensitive technology by restricting the export of software and technology transfer</a:t>
                      </a:r>
                      <a:endParaRPr sz="1800" b="0" i="0" dirty="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endParaRPr sz="1800" b="0" i="0" dirty="0">
                        <a:latin typeface="Times New Roman" panose="02020603050405020304" pitchFamily="18" charset="0"/>
                        <a:ea typeface="Lato"/>
                        <a:cs typeface="Times New Roman" panose="02020603050405020304" pitchFamily="18" charset="0"/>
                        <a:sym typeface="Lato"/>
                      </a:endParaRPr>
                    </a:p>
                    <a:p>
                      <a:pPr marL="0" lvl="0" indent="0" algn="l" rtl="0">
                        <a:spcBef>
                          <a:spcPts val="0"/>
                        </a:spcBef>
                        <a:spcAft>
                          <a:spcPts val="0"/>
                        </a:spcAft>
                        <a:buNone/>
                      </a:pPr>
                      <a:r>
                        <a:rPr lang="en-US" sz="1800" b="0" i="0" dirty="0">
                          <a:latin typeface="Times New Roman" panose="02020603050405020304" pitchFamily="18" charset="0"/>
                          <a:ea typeface="Lato"/>
                          <a:cs typeface="Times New Roman" panose="02020603050405020304" pitchFamily="18" charset="0"/>
                          <a:sym typeface="Lato"/>
                        </a:rPr>
                        <a:t>High tariffs and strong presence of sanctions on Chinese export to the US</a:t>
                      </a:r>
                      <a:endParaRPr sz="1800" b="0" i="0" dirty="0">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g2ccf94f8cf3_2_25"/>
          <p:cNvGrpSpPr/>
          <p:nvPr/>
        </p:nvGrpSpPr>
        <p:grpSpPr>
          <a:xfrm>
            <a:off x="3077215" y="980763"/>
            <a:ext cx="6066909" cy="0"/>
            <a:chOff x="4615743" y="960506"/>
            <a:chExt cx="9102639" cy="0"/>
          </a:xfrm>
        </p:grpSpPr>
        <p:cxnSp>
          <p:nvCxnSpPr>
            <p:cNvPr id="168" name="Google Shape;168;g2ccf94f8cf3_2_25"/>
            <p:cNvCxnSpPr/>
            <p:nvPr/>
          </p:nvCxnSpPr>
          <p:spPr>
            <a:xfrm rot="10800000">
              <a:off x="4615743" y="960506"/>
              <a:ext cx="1314600" cy="0"/>
            </a:xfrm>
            <a:prstGeom prst="straightConnector1">
              <a:avLst/>
            </a:prstGeom>
            <a:noFill/>
            <a:ln w="9525" cap="flat" cmpd="sng">
              <a:solidFill>
                <a:srgbClr val="9AA597"/>
              </a:solidFill>
              <a:prstDash val="solid"/>
              <a:miter lim="800000"/>
              <a:headEnd type="none" w="sm" len="sm"/>
              <a:tailEnd type="none" w="sm" len="sm"/>
            </a:ln>
          </p:spPr>
        </p:cxnSp>
        <p:cxnSp>
          <p:nvCxnSpPr>
            <p:cNvPr id="169" name="Google Shape;169;g2ccf94f8cf3_2_25"/>
            <p:cNvCxnSpPr/>
            <p:nvPr/>
          </p:nvCxnSpPr>
          <p:spPr>
            <a:xfrm rot="10800000">
              <a:off x="12403782" y="960506"/>
              <a:ext cx="1314600" cy="0"/>
            </a:xfrm>
            <a:prstGeom prst="straightConnector1">
              <a:avLst/>
            </a:prstGeom>
            <a:noFill/>
            <a:ln w="9525" cap="flat" cmpd="sng">
              <a:solidFill>
                <a:srgbClr val="9AA597"/>
              </a:solidFill>
              <a:prstDash val="solid"/>
              <a:miter lim="800000"/>
              <a:headEnd type="none" w="sm" len="sm"/>
              <a:tailEnd type="none" w="sm" len="sm"/>
            </a:ln>
          </p:spPr>
        </p:cxnSp>
      </p:grpSp>
      <p:sp>
        <p:nvSpPr>
          <p:cNvPr id="170" name="Google Shape;170;g2ccf94f8cf3_2_25"/>
          <p:cNvSpPr txBox="1"/>
          <p:nvPr/>
        </p:nvSpPr>
        <p:spPr>
          <a:xfrm>
            <a:off x="3241478" y="384221"/>
            <a:ext cx="57375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rPr>
              <a:t>Obstacle to collaboration</a:t>
            </a:r>
            <a:endParaRPr sz="3200" b="1">
              <a:solidFill>
                <a:srgbClr val="9DBD87"/>
              </a:solidFill>
            </a:endParaRPr>
          </a:p>
          <a:p>
            <a:pPr marL="0" marR="0" lvl="0" indent="0" algn="ctr" rtl="0">
              <a:lnSpc>
                <a:spcPct val="100000"/>
              </a:lnSpc>
              <a:spcBef>
                <a:spcPts val="0"/>
              </a:spcBef>
              <a:spcAft>
                <a:spcPts val="0"/>
              </a:spcAft>
              <a:buNone/>
            </a:pPr>
            <a:r>
              <a:rPr lang="en-US" sz="3200" b="1">
                <a:solidFill>
                  <a:srgbClr val="9DBD87"/>
                </a:solidFill>
              </a:rPr>
              <a:t>The Chinese side of the story</a:t>
            </a:r>
            <a:endParaRPr sz="3200" b="1">
              <a:solidFill>
                <a:srgbClr val="9DBD87"/>
              </a:solidFill>
            </a:endParaRPr>
          </a:p>
        </p:txBody>
      </p:sp>
      <p:sp>
        <p:nvSpPr>
          <p:cNvPr id="171" name="Google Shape;171;g2ccf94f8cf3_2_25"/>
          <p:cNvSpPr txBox="1"/>
          <p:nvPr/>
        </p:nvSpPr>
        <p:spPr>
          <a:xfrm>
            <a:off x="660400" y="1764925"/>
            <a:ext cx="478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endParaRPr>
          </a:p>
        </p:txBody>
      </p:sp>
      <p:graphicFrame>
        <p:nvGraphicFramePr>
          <p:cNvPr id="172" name="Google Shape;172;g2ccf94f8cf3_2_25"/>
          <p:cNvGraphicFramePr/>
          <p:nvPr>
            <p:extLst>
              <p:ext uri="{D42A27DB-BD31-4B8C-83A1-F6EECF244321}">
                <p14:modId xmlns:p14="http://schemas.microsoft.com/office/powerpoint/2010/main" val="1537486218"/>
              </p:ext>
            </p:extLst>
          </p:nvPr>
        </p:nvGraphicFramePr>
        <p:xfrm>
          <a:off x="952500" y="1954125"/>
          <a:ext cx="10287000" cy="4215135"/>
        </p:xfrm>
        <a:graphic>
          <a:graphicData uri="http://schemas.openxmlformats.org/drawingml/2006/table">
            <a:tbl>
              <a:tblPr>
                <a:noFill/>
                <a:tableStyleId>{08E7AB39-CD0C-44DF-B3DA-08F2B2A09AF5}</a:tableStyleId>
              </a:tblPr>
              <a:tblGrid>
                <a:gridCol w="3113825">
                  <a:extLst>
                    <a:ext uri="{9D8B030D-6E8A-4147-A177-3AD203B41FA5}">
                      <a16:colId xmlns:a16="http://schemas.microsoft.com/office/drawing/2014/main" val="20000"/>
                    </a:ext>
                  </a:extLst>
                </a:gridCol>
                <a:gridCol w="7173175">
                  <a:extLst>
                    <a:ext uri="{9D8B030D-6E8A-4147-A177-3AD203B41FA5}">
                      <a16:colId xmlns:a16="http://schemas.microsoft.com/office/drawing/2014/main" val="20001"/>
                    </a:ext>
                  </a:extLst>
                </a:gridCol>
              </a:tblGrid>
              <a:tr h="1654875">
                <a:tc>
                  <a:txBody>
                    <a:bodyPr/>
                    <a:lstStyle/>
                    <a:p>
                      <a:pPr marL="0" lvl="0" indent="0" algn="l" rtl="0">
                        <a:spcBef>
                          <a:spcPts val="0"/>
                        </a:spcBef>
                        <a:spcAft>
                          <a:spcPts val="0"/>
                        </a:spcAft>
                        <a:buNone/>
                      </a:pPr>
                      <a:r>
                        <a:rPr lang="en-US"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Strong state support for domestic EV industry</a:t>
                      </a:r>
                      <a:endParaRPr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Substantial financial incentives, subsidies, and regulatory support have encouraged consumers and manufacturers to embrace electric vehicles. The development of charging infrastructure and research initiatives further solidify China's position as a global leader in the sector.</a:t>
                      </a:r>
                      <a:endParaRPr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005475">
                <a:tc>
                  <a:txBody>
                    <a:bodyPr/>
                    <a:lstStyle/>
                    <a:p>
                      <a:pPr marL="0" lvl="0" indent="0" algn="l" rtl="0">
                        <a:spcBef>
                          <a:spcPts val="0"/>
                        </a:spcBef>
                        <a:spcAft>
                          <a:spcPts val="0"/>
                        </a:spcAft>
                        <a:buNone/>
                      </a:pPr>
                      <a:r>
                        <a:rPr lang="en-US" sz="1800" b="0" i="0" u="none" strike="noStrike" cap="none">
                          <a:solidFill>
                            <a:srgbClr val="000000"/>
                          </a:solidFill>
                          <a:latin typeface="Times New Roman" panose="02020603050405020304" pitchFamily="18" charset="0"/>
                          <a:ea typeface="Lato"/>
                          <a:cs typeface="Times New Roman" panose="02020603050405020304" pitchFamily="18" charset="0"/>
                          <a:sym typeface="Lato"/>
                        </a:rPr>
                        <a:t>Distrust towards China-United States diplomatic relationship</a:t>
                      </a:r>
                      <a:endParaRPr sz="1800" b="0" i="0" u="none" strike="noStrike" cap="none">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Believes that the relationship should be based on  peaceful coexistence guided by shared principles, consensus, and possible cooperation but frustrated over the confrontational stance from the US to suppress ‘China’s Threat’</a:t>
                      </a:r>
                      <a:endParaRPr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266150">
                <a:tc>
                  <a:txBody>
                    <a:bodyPr/>
                    <a:lstStyle/>
                    <a:p>
                      <a:pPr marL="0" lvl="0" indent="0" algn="l" rtl="0">
                        <a:spcBef>
                          <a:spcPts val="0"/>
                        </a:spcBef>
                        <a:spcAft>
                          <a:spcPts val="0"/>
                        </a:spcAft>
                        <a:buNone/>
                      </a:pPr>
                      <a:r>
                        <a:rPr lang="en-US" sz="1800" b="0" i="0" u="none" strike="noStrike" cap="none">
                          <a:solidFill>
                            <a:srgbClr val="000000"/>
                          </a:solidFill>
                          <a:latin typeface="Times New Roman" panose="02020603050405020304" pitchFamily="18" charset="0"/>
                          <a:ea typeface="Lato"/>
                          <a:cs typeface="Times New Roman" panose="02020603050405020304" pitchFamily="18" charset="0"/>
                          <a:sym typeface="Lato"/>
                        </a:rPr>
                        <a:t>Strong incentives to preserves dominance in the EV supply chain</a:t>
                      </a:r>
                      <a:endParaRPr sz="1800" b="0" i="0" u="none" strike="noStrike" cap="none">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Dominance in the extraction, processing, and production of rare earth materials and lithium batteries offers a unique advantage. This control over crucial elements of EV manufacturing grants China a strategic edge, as it ensures a consistent supply of essential materials.</a:t>
                      </a:r>
                      <a:endParaRPr sz="18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ccee1e61f0_0_1"/>
          <p:cNvSpPr txBox="1"/>
          <p:nvPr/>
        </p:nvSpPr>
        <p:spPr>
          <a:xfrm>
            <a:off x="2798675" y="443850"/>
            <a:ext cx="7097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rgbClr val="9DBD87"/>
                </a:solidFill>
              </a:rPr>
              <a:t>Cases of successful bilateral US-China Collaboration</a:t>
            </a:r>
            <a:endParaRPr sz="3200" b="1">
              <a:solidFill>
                <a:srgbClr val="9DBD87"/>
              </a:solidFill>
            </a:endParaRPr>
          </a:p>
        </p:txBody>
      </p:sp>
      <p:sp>
        <p:nvSpPr>
          <p:cNvPr id="179" name="Google Shape;179;g2ccee1e61f0_0_1"/>
          <p:cNvSpPr txBox="1"/>
          <p:nvPr/>
        </p:nvSpPr>
        <p:spPr>
          <a:xfrm>
            <a:off x="1240775" y="1623768"/>
            <a:ext cx="8655300" cy="3933300"/>
          </a:xfrm>
          <a:prstGeom prst="rect">
            <a:avLst/>
          </a:prstGeom>
          <a:noFill/>
          <a:ln>
            <a:noFill/>
          </a:ln>
        </p:spPr>
        <p:txBody>
          <a:bodyPr spcFirstLastPara="1" wrap="square" lIns="91425" tIns="91425" rIns="91425" bIns="91425" anchor="t" anchorCtr="0">
            <a:noAutofit/>
          </a:bodyPr>
          <a:lstStyle/>
          <a:p>
            <a:pPr marL="114300" lvl="0" algn="l" rtl="0">
              <a:lnSpc>
                <a:spcPct val="150000"/>
              </a:lnSpc>
              <a:spcBef>
                <a:spcPts val="0"/>
              </a:spcBef>
              <a:spcAft>
                <a:spcPts val="0"/>
              </a:spcAft>
              <a:buClr>
                <a:schemeClr val="dk1"/>
              </a:buClr>
              <a:buSzPts val="1800"/>
            </a:pPr>
            <a:r>
              <a:rPr lang="en-US" sz="1800" dirty="0">
                <a:solidFill>
                  <a:schemeClr val="dk1"/>
                </a:solidFill>
                <a:highlight>
                  <a:srgbClr val="FFFFFF"/>
                </a:highlight>
                <a:latin typeface="Times New Roman" panose="02020603050405020304" pitchFamily="18" charset="0"/>
                <a:ea typeface="Lato"/>
                <a:cs typeface="Times New Roman" panose="02020603050405020304" pitchFamily="18" charset="0"/>
                <a:sym typeface="Lato"/>
              </a:rPr>
              <a:t>Ten Year Framework on Energy and Environment Cooperation</a:t>
            </a:r>
            <a:endParaRPr sz="1800" dirty="0">
              <a:solidFill>
                <a:schemeClr val="dk1"/>
              </a:solidFill>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rgbClr val="393B3E"/>
              </a:buClr>
              <a:buSzPts val="1500"/>
              <a:buFont typeface="Arial" panose="020B0604020202020204" pitchFamily="34" charset="0"/>
              <a:buChar char="•"/>
            </a:pPr>
            <a:r>
              <a:rPr lang="en-US" sz="1500" dirty="0">
                <a:solidFill>
                  <a:srgbClr val="393B3E"/>
                </a:solidFill>
                <a:highlight>
                  <a:srgbClr val="FFFFFF"/>
                </a:highlight>
                <a:latin typeface="Times New Roman" panose="02020603050405020304" pitchFamily="18" charset="0"/>
                <a:ea typeface="Lato"/>
                <a:cs typeface="Times New Roman" panose="02020603050405020304" pitchFamily="18" charset="0"/>
                <a:sym typeface="Lato"/>
              </a:rPr>
              <a:t>The United States and China agreed to establish a sixth goal on energy efficiency cooperation under the Ten Year Framework</a:t>
            </a:r>
            <a:endParaRPr sz="1500" dirty="0">
              <a:solidFill>
                <a:srgbClr val="393B3E"/>
              </a:solidFill>
              <a:highlight>
                <a:srgbClr val="FFFFFF"/>
              </a:highlight>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rgbClr val="393B3E"/>
              </a:buClr>
              <a:buSzPts val="1500"/>
              <a:buFont typeface="Arial" panose="020B0604020202020204" pitchFamily="34" charset="0"/>
              <a:buChar char="•"/>
            </a:pPr>
            <a:r>
              <a:rPr lang="en-US" sz="1500" dirty="0">
                <a:solidFill>
                  <a:srgbClr val="393B3E"/>
                </a:solidFill>
                <a:highlight>
                  <a:srgbClr val="FFFFFF"/>
                </a:highlight>
                <a:latin typeface="Times New Roman" panose="02020603050405020304" pitchFamily="18" charset="0"/>
                <a:ea typeface="Lato"/>
                <a:cs typeface="Times New Roman" panose="02020603050405020304" pitchFamily="18" charset="0"/>
                <a:sym typeface="Lato"/>
              </a:rPr>
              <a:t>Themes: Clean, Efficient and Secure Electricity Production and Transmission; Clean Water; Clean Air; Clean and Efficient Transportation; and Conservation of Forests and Wetlands Ecosystems</a:t>
            </a:r>
            <a:endParaRPr sz="1500" dirty="0">
              <a:solidFill>
                <a:srgbClr val="393B3E"/>
              </a:solidFill>
              <a:highlight>
                <a:srgbClr val="FFFFFF"/>
              </a:highlight>
              <a:latin typeface="Times New Roman" panose="02020603050405020304" pitchFamily="18" charset="0"/>
              <a:ea typeface="Lato"/>
              <a:cs typeface="Times New Roman" panose="02020603050405020304" pitchFamily="18" charset="0"/>
              <a:sym typeface="Lato"/>
            </a:endParaRPr>
          </a:p>
          <a:p>
            <a:pPr marL="0" lvl="0" indent="0" algn="l" rtl="0">
              <a:lnSpc>
                <a:spcPct val="150000"/>
              </a:lnSpc>
              <a:spcBef>
                <a:spcPts val="0"/>
              </a:spcBef>
              <a:spcAft>
                <a:spcPts val="0"/>
              </a:spcAft>
              <a:buNone/>
            </a:pPr>
            <a:endParaRPr sz="1500" dirty="0">
              <a:solidFill>
                <a:srgbClr val="393B3E"/>
              </a:solidFill>
              <a:highlight>
                <a:srgbClr val="FFFFFF"/>
              </a:highlight>
              <a:latin typeface="Times New Roman" panose="02020603050405020304" pitchFamily="18" charset="0"/>
              <a:ea typeface="Lato"/>
              <a:cs typeface="Times New Roman" panose="02020603050405020304" pitchFamily="18" charset="0"/>
              <a:sym typeface="Lato"/>
            </a:endParaRPr>
          </a:p>
          <a:p>
            <a:pPr marL="114300" lvl="0" algn="l" rtl="0">
              <a:lnSpc>
                <a:spcPct val="150000"/>
              </a:lnSpc>
              <a:spcBef>
                <a:spcPts val="0"/>
              </a:spcBef>
              <a:spcAft>
                <a:spcPts val="0"/>
              </a:spcAft>
              <a:buClr>
                <a:schemeClr val="dk1"/>
              </a:buClr>
              <a:buSzPts val="1800"/>
            </a:pPr>
            <a:r>
              <a:rPr lang="en-US" sz="1800" dirty="0">
                <a:solidFill>
                  <a:schemeClr val="dk1"/>
                </a:solidFill>
                <a:latin typeface="Times New Roman" panose="02020603050405020304" pitchFamily="18" charset="0"/>
                <a:ea typeface="Lato"/>
                <a:cs typeface="Times New Roman" panose="02020603050405020304" pitchFamily="18" charset="0"/>
                <a:sym typeface="Lato"/>
              </a:rPr>
              <a:t>US China Science and Technology Cooperation agreement </a:t>
            </a:r>
            <a:endParaRPr sz="1800" dirty="0">
              <a:solidFill>
                <a:schemeClr val="dk1"/>
              </a:solidFill>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chemeClr val="dk1"/>
              </a:buClr>
              <a:buSzPts val="1500"/>
              <a:buFont typeface="Arial" panose="020B0604020202020204" pitchFamily="34" charset="0"/>
              <a:buChar char="•"/>
            </a:pPr>
            <a:r>
              <a:rPr lang="en-US"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rPr>
              <a:t>U.S.-China science and technology activity increased in November 2009 with new agreements on joint projects in electric vehicles, or EVs, renewable energy</a:t>
            </a:r>
            <a:endParaRPr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chemeClr val="dk1"/>
              </a:buClr>
              <a:buSzPts val="1500"/>
              <a:buFont typeface="Arial" panose="020B0604020202020204" pitchFamily="34" charset="0"/>
              <a:buChar char="•"/>
            </a:pPr>
            <a:r>
              <a:rPr lang="en-US"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rPr>
              <a:t>creation of the U.S.-China Clean Energy Research Center</a:t>
            </a:r>
            <a:endParaRPr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chemeClr val="dk1"/>
              </a:buClr>
              <a:buSzPts val="1500"/>
              <a:buFont typeface="Arial" panose="020B0604020202020204" pitchFamily="34" charset="0"/>
              <a:buChar char="•"/>
            </a:pPr>
            <a:r>
              <a:rPr lang="en-US"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rPr>
              <a:t>cooperate in fields including agriculture, energy, space, health, environment, earth sciences and engineering, as well as educational and scholarly exchanges.</a:t>
            </a:r>
            <a:endParaRPr sz="1500" dirty="0">
              <a:solidFill>
                <a:srgbClr val="222F3A"/>
              </a:solidFill>
              <a:highlight>
                <a:srgbClr val="FFFFFF"/>
              </a:highlight>
              <a:latin typeface="Times New Roman" panose="02020603050405020304" pitchFamily="18" charset="0"/>
              <a:ea typeface="Lato"/>
              <a:cs typeface="Times New Roman" panose="02020603050405020304" pitchFamily="18" charset="0"/>
              <a:sym typeface="Lato"/>
            </a:endParaRPr>
          </a:p>
          <a:p>
            <a:pPr marL="914400" lvl="1" indent="-323850" algn="l" rtl="0">
              <a:lnSpc>
                <a:spcPct val="150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latin typeface="Times New Roman" panose="02020603050405020304" pitchFamily="18" charset="0"/>
                <a:ea typeface="Lato"/>
                <a:cs typeface="Times New Roman" panose="02020603050405020304" pitchFamily="18" charset="0"/>
                <a:sym typeface="Lato"/>
              </a:rPr>
              <a:t>expired in Feb 2024 but temporarily extended for another 6 months</a:t>
            </a:r>
            <a:endParaRPr sz="1500" dirty="0">
              <a:solidFill>
                <a:schemeClr val="dk1"/>
              </a:solidFill>
              <a:latin typeface="Times New Roman" panose="02020603050405020304" pitchFamily="18" charset="0"/>
              <a:ea typeface="Lato"/>
              <a:cs typeface="Times New Roman" panose="02020603050405020304" pitchFamily="18" charset="0"/>
              <a:sym typeface="Lato"/>
            </a:endParaRPr>
          </a:p>
          <a:p>
            <a:pPr marL="0" lvl="0" indent="0" algn="l" rtl="0">
              <a:lnSpc>
                <a:spcPct val="150000"/>
              </a:lnSpc>
              <a:spcBef>
                <a:spcPts val="0"/>
              </a:spcBef>
              <a:spcAft>
                <a:spcPts val="0"/>
              </a:spcAft>
              <a:buNone/>
            </a:pPr>
            <a:r>
              <a:rPr lang="en-US" sz="1500" dirty="0">
                <a:solidFill>
                  <a:schemeClr val="dk1"/>
                </a:solidFill>
                <a:latin typeface="Times New Roman" panose="02020603050405020304" pitchFamily="18" charset="0"/>
                <a:ea typeface="Lato"/>
                <a:cs typeface="Times New Roman" panose="02020603050405020304" pitchFamily="18" charset="0"/>
                <a:sym typeface="Lato"/>
              </a:rPr>
              <a:t> </a:t>
            </a:r>
            <a:endParaRPr sz="1500" dirty="0">
              <a:solidFill>
                <a:schemeClr val="dk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p:nvPr/>
        </p:nvSpPr>
        <p:spPr>
          <a:xfrm>
            <a:off x="4554575" y="4279073"/>
            <a:ext cx="3082852" cy="816514"/>
          </a:xfrm>
          <a:custGeom>
            <a:avLst/>
            <a:gdLst/>
            <a:ahLst/>
            <a:cxnLst/>
            <a:rect l="l" t="t" r="r" b="b"/>
            <a:pathLst>
              <a:path w="4780608" h="1266177" extrusionOk="0">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solidFill>
            <a:srgbClr val="1947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grpSp>
        <p:nvGrpSpPr>
          <p:cNvPr id="186" name="Google Shape;186;p9"/>
          <p:cNvGrpSpPr/>
          <p:nvPr/>
        </p:nvGrpSpPr>
        <p:grpSpPr>
          <a:xfrm>
            <a:off x="5016646" y="2641792"/>
            <a:ext cx="2158708" cy="2045538"/>
            <a:chOff x="7410825" y="2727325"/>
            <a:chExt cx="7237414" cy="6858001"/>
          </a:xfrm>
        </p:grpSpPr>
        <p:sp>
          <p:nvSpPr>
            <p:cNvPr id="187" name="Google Shape;187;p9"/>
            <p:cNvSpPr/>
            <p:nvPr/>
          </p:nvSpPr>
          <p:spPr>
            <a:xfrm>
              <a:off x="7410825" y="3128963"/>
              <a:ext cx="2333625" cy="6456362"/>
            </a:xfrm>
            <a:custGeom>
              <a:avLst/>
              <a:gdLst/>
              <a:ahLst/>
              <a:cxnLst/>
              <a:rect l="l" t="t" r="r" b="b"/>
              <a:pathLst>
                <a:path w="2333625" h="6456362" extrusionOk="0">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88" name="Google Shape;188;p9"/>
            <p:cNvSpPr/>
            <p:nvPr/>
          </p:nvSpPr>
          <p:spPr>
            <a:xfrm>
              <a:off x="12316201" y="3128963"/>
              <a:ext cx="2332038" cy="6456362"/>
            </a:xfrm>
            <a:custGeom>
              <a:avLst/>
              <a:gdLst/>
              <a:ahLst/>
              <a:cxnLst/>
              <a:rect l="l" t="t" r="r" b="b"/>
              <a:pathLst>
                <a:path w="2332038" h="6456362" extrusionOk="0">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89" name="Google Shape;189;p9"/>
            <p:cNvSpPr/>
            <p:nvPr/>
          </p:nvSpPr>
          <p:spPr>
            <a:xfrm>
              <a:off x="9482513" y="2727325"/>
              <a:ext cx="3095625" cy="6858001"/>
            </a:xfrm>
            <a:custGeom>
              <a:avLst/>
              <a:gdLst/>
              <a:ahLst/>
              <a:cxnLst/>
              <a:rect l="l" t="t" r="r" b="b"/>
              <a:pathLst>
                <a:path w="3095625" h="6858001" extrusionOk="0">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solidFill>
              <a:srgbClr val="79A5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grpSp>
      <p:sp>
        <p:nvSpPr>
          <p:cNvPr id="190" name="Google Shape;190;p9"/>
          <p:cNvSpPr/>
          <p:nvPr/>
        </p:nvSpPr>
        <p:spPr>
          <a:xfrm>
            <a:off x="769875" y="2703596"/>
            <a:ext cx="647913" cy="647913"/>
          </a:xfrm>
          <a:prstGeom prst="ellipse">
            <a:avLst/>
          </a:pr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91" name="Google Shape;191;p9"/>
          <p:cNvSpPr/>
          <p:nvPr/>
        </p:nvSpPr>
        <p:spPr>
          <a:xfrm>
            <a:off x="932723" y="2895809"/>
            <a:ext cx="322219" cy="263489"/>
          </a:xfrm>
          <a:custGeom>
            <a:avLst/>
            <a:gdLst/>
            <a:ahLst/>
            <a:cxnLst/>
            <a:rect l="l" t="t" r="r" b="b"/>
            <a:pathLst>
              <a:path w="1017" h="828" extrusionOk="0">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44546A"/>
              </a:solidFill>
              <a:latin typeface="Arial"/>
              <a:ea typeface="Arial"/>
              <a:cs typeface="Arial"/>
              <a:sym typeface="Arial"/>
            </a:endParaRPr>
          </a:p>
        </p:txBody>
      </p:sp>
      <p:sp>
        <p:nvSpPr>
          <p:cNvPr id="192" name="Google Shape;192;p9"/>
          <p:cNvSpPr/>
          <p:nvPr/>
        </p:nvSpPr>
        <p:spPr>
          <a:xfrm>
            <a:off x="10774214" y="2703596"/>
            <a:ext cx="647913" cy="647913"/>
          </a:xfrm>
          <a:prstGeom prst="ellipse">
            <a:avLst/>
          </a:pr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93" name="Google Shape;193;p9"/>
          <p:cNvSpPr/>
          <p:nvPr/>
        </p:nvSpPr>
        <p:spPr>
          <a:xfrm>
            <a:off x="10936267" y="2865650"/>
            <a:ext cx="323806" cy="323806"/>
          </a:xfrm>
          <a:custGeom>
            <a:avLst/>
            <a:gdLst/>
            <a:ahLst/>
            <a:cxnLst/>
            <a:rect l="l" t="t" r="r" b="b"/>
            <a:pathLst>
              <a:path w="1018" h="1018" extrusionOk="0">
                <a:moveTo>
                  <a:pt x="256" y="515"/>
                </a:moveTo>
                <a:lnTo>
                  <a:pt x="256" y="95"/>
                </a:lnTo>
                <a:lnTo>
                  <a:pt x="256" y="95"/>
                </a:lnTo>
                <a:lnTo>
                  <a:pt x="254" y="85"/>
                </a:lnTo>
                <a:lnTo>
                  <a:pt x="253" y="76"/>
                </a:lnTo>
                <a:lnTo>
                  <a:pt x="251" y="67"/>
                </a:lnTo>
                <a:lnTo>
                  <a:pt x="248" y="59"/>
                </a:lnTo>
                <a:lnTo>
                  <a:pt x="244" y="50"/>
                </a:lnTo>
                <a:lnTo>
                  <a:pt x="238" y="43"/>
                </a:lnTo>
                <a:lnTo>
                  <a:pt x="233" y="35"/>
                </a:lnTo>
                <a:lnTo>
                  <a:pt x="228" y="27"/>
                </a:lnTo>
                <a:lnTo>
                  <a:pt x="220" y="22"/>
                </a:lnTo>
                <a:lnTo>
                  <a:pt x="213" y="17"/>
                </a:lnTo>
                <a:lnTo>
                  <a:pt x="205" y="11"/>
                </a:lnTo>
                <a:lnTo>
                  <a:pt x="197" y="7"/>
                </a:lnTo>
                <a:lnTo>
                  <a:pt x="188" y="4"/>
                </a:lnTo>
                <a:lnTo>
                  <a:pt x="179" y="2"/>
                </a:lnTo>
                <a:lnTo>
                  <a:pt x="170" y="1"/>
                </a:lnTo>
                <a:lnTo>
                  <a:pt x="160" y="0"/>
                </a:lnTo>
                <a:lnTo>
                  <a:pt x="160" y="0"/>
                </a:lnTo>
                <a:lnTo>
                  <a:pt x="150" y="1"/>
                </a:lnTo>
                <a:lnTo>
                  <a:pt x="141" y="2"/>
                </a:lnTo>
                <a:lnTo>
                  <a:pt x="131" y="4"/>
                </a:lnTo>
                <a:lnTo>
                  <a:pt x="122" y="7"/>
                </a:lnTo>
                <a:lnTo>
                  <a:pt x="114" y="11"/>
                </a:lnTo>
                <a:lnTo>
                  <a:pt x="106" y="17"/>
                </a:lnTo>
                <a:lnTo>
                  <a:pt x="99" y="22"/>
                </a:lnTo>
                <a:lnTo>
                  <a:pt x="92" y="27"/>
                </a:lnTo>
                <a:lnTo>
                  <a:pt x="86" y="35"/>
                </a:lnTo>
                <a:lnTo>
                  <a:pt x="81" y="43"/>
                </a:lnTo>
                <a:lnTo>
                  <a:pt x="76" y="50"/>
                </a:lnTo>
                <a:lnTo>
                  <a:pt x="72" y="59"/>
                </a:lnTo>
                <a:lnTo>
                  <a:pt x="69" y="67"/>
                </a:lnTo>
                <a:lnTo>
                  <a:pt x="67" y="76"/>
                </a:lnTo>
                <a:lnTo>
                  <a:pt x="65" y="85"/>
                </a:lnTo>
                <a:lnTo>
                  <a:pt x="65" y="95"/>
                </a:lnTo>
                <a:lnTo>
                  <a:pt x="65" y="515"/>
                </a:lnTo>
                <a:lnTo>
                  <a:pt x="65" y="515"/>
                </a:lnTo>
                <a:lnTo>
                  <a:pt x="51" y="521"/>
                </a:lnTo>
                <a:lnTo>
                  <a:pt x="39" y="529"/>
                </a:lnTo>
                <a:lnTo>
                  <a:pt x="28" y="538"/>
                </a:lnTo>
                <a:lnTo>
                  <a:pt x="18" y="549"/>
                </a:lnTo>
                <a:lnTo>
                  <a:pt x="11" y="561"/>
                </a:lnTo>
                <a:lnTo>
                  <a:pt x="6" y="575"/>
                </a:lnTo>
                <a:lnTo>
                  <a:pt x="2" y="589"/>
                </a:lnTo>
                <a:lnTo>
                  <a:pt x="0" y="605"/>
                </a:lnTo>
                <a:lnTo>
                  <a:pt x="0" y="731"/>
                </a:lnTo>
                <a:lnTo>
                  <a:pt x="0" y="731"/>
                </a:lnTo>
                <a:lnTo>
                  <a:pt x="2" y="746"/>
                </a:lnTo>
                <a:lnTo>
                  <a:pt x="6" y="761"/>
                </a:lnTo>
                <a:lnTo>
                  <a:pt x="11" y="774"/>
                </a:lnTo>
                <a:lnTo>
                  <a:pt x="18" y="787"/>
                </a:lnTo>
                <a:lnTo>
                  <a:pt x="28" y="798"/>
                </a:lnTo>
                <a:lnTo>
                  <a:pt x="39" y="808"/>
                </a:lnTo>
                <a:lnTo>
                  <a:pt x="51" y="815"/>
                </a:lnTo>
                <a:lnTo>
                  <a:pt x="65" y="821"/>
                </a:lnTo>
                <a:lnTo>
                  <a:pt x="65" y="922"/>
                </a:lnTo>
                <a:lnTo>
                  <a:pt x="65" y="922"/>
                </a:lnTo>
                <a:lnTo>
                  <a:pt x="65" y="932"/>
                </a:lnTo>
                <a:lnTo>
                  <a:pt x="67" y="942"/>
                </a:lnTo>
                <a:lnTo>
                  <a:pt x="69" y="950"/>
                </a:lnTo>
                <a:lnTo>
                  <a:pt x="72" y="960"/>
                </a:lnTo>
                <a:lnTo>
                  <a:pt x="76" y="967"/>
                </a:lnTo>
                <a:lnTo>
                  <a:pt x="81" y="976"/>
                </a:lnTo>
                <a:lnTo>
                  <a:pt x="86" y="983"/>
                </a:lnTo>
                <a:lnTo>
                  <a:pt x="92" y="990"/>
                </a:lnTo>
                <a:lnTo>
                  <a:pt x="99" y="996"/>
                </a:lnTo>
                <a:lnTo>
                  <a:pt x="106" y="1002"/>
                </a:lnTo>
                <a:lnTo>
                  <a:pt x="114" y="1006"/>
                </a:lnTo>
                <a:lnTo>
                  <a:pt x="122" y="1010"/>
                </a:lnTo>
                <a:lnTo>
                  <a:pt x="131" y="1014"/>
                </a:lnTo>
                <a:lnTo>
                  <a:pt x="141" y="1016"/>
                </a:lnTo>
                <a:lnTo>
                  <a:pt x="150" y="1017"/>
                </a:lnTo>
                <a:lnTo>
                  <a:pt x="160" y="1018"/>
                </a:lnTo>
                <a:lnTo>
                  <a:pt x="160" y="1018"/>
                </a:lnTo>
                <a:lnTo>
                  <a:pt x="170" y="1017"/>
                </a:lnTo>
                <a:lnTo>
                  <a:pt x="179" y="1016"/>
                </a:lnTo>
                <a:lnTo>
                  <a:pt x="188" y="1014"/>
                </a:lnTo>
                <a:lnTo>
                  <a:pt x="197" y="1010"/>
                </a:lnTo>
                <a:lnTo>
                  <a:pt x="205" y="1006"/>
                </a:lnTo>
                <a:lnTo>
                  <a:pt x="213" y="1002"/>
                </a:lnTo>
                <a:lnTo>
                  <a:pt x="220" y="996"/>
                </a:lnTo>
                <a:lnTo>
                  <a:pt x="228" y="990"/>
                </a:lnTo>
                <a:lnTo>
                  <a:pt x="233" y="983"/>
                </a:lnTo>
                <a:lnTo>
                  <a:pt x="238" y="976"/>
                </a:lnTo>
                <a:lnTo>
                  <a:pt x="244" y="967"/>
                </a:lnTo>
                <a:lnTo>
                  <a:pt x="248" y="960"/>
                </a:lnTo>
                <a:lnTo>
                  <a:pt x="251" y="950"/>
                </a:lnTo>
                <a:lnTo>
                  <a:pt x="253" y="942"/>
                </a:lnTo>
                <a:lnTo>
                  <a:pt x="254" y="932"/>
                </a:lnTo>
                <a:lnTo>
                  <a:pt x="256" y="922"/>
                </a:lnTo>
                <a:lnTo>
                  <a:pt x="256" y="821"/>
                </a:lnTo>
                <a:lnTo>
                  <a:pt x="256" y="821"/>
                </a:lnTo>
                <a:lnTo>
                  <a:pt x="268" y="815"/>
                </a:lnTo>
                <a:lnTo>
                  <a:pt x="280" y="808"/>
                </a:lnTo>
                <a:lnTo>
                  <a:pt x="291" y="798"/>
                </a:lnTo>
                <a:lnTo>
                  <a:pt x="301" y="787"/>
                </a:lnTo>
                <a:lnTo>
                  <a:pt x="308" y="774"/>
                </a:lnTo>
                <a:lnTo>
                  <a:pt x="313" y="761"/>
                </a:lnTo>
                <a:lnTo>
                  <a:pt x="318" y="746"/>
                </a:lnTo>
                <a:lnTo>
                  <a:pt x="319" y="731"/>
                </a:lnTo>
                <a:lnTo>
                  <a:pt x="319" y="605"/>
                </a:lnTo>
                <a:lnTo>
                  <a:pt x="319" y="605"/>
                </a:lnTo>
                <a:lnTo>
                  <a:pt x="318" y="589"/>
                </a:lnTo>
                <a:lnTo>
                  <a:pt x="313" y="575"/>
                </a:lnTo>
                <a:lnTo>
                  <a:pt x="308" y="561"/>
                </a:lnTo>
                <a:lnTo>
                  <a:pt x="301" y="549"/>
                </a:lnTo>
                <a:lnTo>
                  <a:pt x="291" y="538"/>
                </a:lnTo>
                <a:lnTo>
                  <a:pt x="280" y="529"/>
                </a:lnTo>
                <a:lnTo>
                  <a:pt x="268" y="521"/>
                </a:lnTo>
                <a:lnTo>
                  <a:pt x="256" y="515"/>
                </a:lnTo>
                <a:lnTo>
                  <a:pt x="256" y="515"/>
                </a:lnTo>
                <a:close/>
                <a:moveTo>
                  <a:pt x="128" y="95"/>
                </a:moveTo>
                <a:lnTo>
                  <a:pt x="128" y="95"/>
                </a:lnTo>
                <a:lnTo>
                  <a:pt x="129" y="89"/>
                </a:lnTo>
                <a:lnTo>
                  <a:pt x="130" y="83"/>
                </a:lnTo>
                <a:lnTo>
                  <a:pt x="133" y="78"/>
                </a:lnTo>
                <a:lnTo>
                  <a:pt x="138" y="73"/>
                </a:lnTo>
                <a:lnTo>
                  <a:pt x="142" y="69"/>
                </a:lnTo>
                <a:lnTo>
                  <a:pt x="147" y="66"/>
                </a:lnTo>
                <a:lnTo>
                  <a:pt x="154" y="64"/>
                </a:lnTo>
                <a:lnTo>
                  <a:pt x="160" y="64"/>
                </a:lnTo>
                <a:lnTo>
                  <a:pt x="160" y="64"/>
                </a:lnTo>
                <a:lnTo>
                  <a:pt x="166" y="64"/>
                </a:lnTo>
                <a:lnTo>
                  <a:pt x="172" y="66"/>
                </a:lnTo>
                <a:lnTo>
                  <a:pt x="177" y="69"/>
                </a:lnTo>
                <a:lnTo>
                  <a:pt x="183" y="73"/>
                </a:lnTo>
                <a:lnTo>
                  <a:pt x="186" y="78"/>
                </a:lnTo>
                <a:lnTo>
                  <a:pt x="189" y="83"/>
                </a:lnTo>
                <a:lnTo>
                  <a:pt x="191" y="89"/>
                </a:lnTo>
                <a:lnTo>
                  <a:pt x="191" y="95"/>
                </a:lnTo>
                <a:lnTo>
                  <a:pt x="191" y="509"/>
                </a:lnTo>
                <a:lnTo>
                  <a:pt x="128" y="509"/>
                </a:lnTo>
                <a:lnTo>
                  <a:pt x="128" y="95"/>
                </a:lnTo>
                <a:close/>
                <a:moveTo>
                  <a:pt x="191" y="922"/>
                </a:moveTo>
                <a:lnTo>
                  <a:pt x="191" y="922"/>
                </a:lnTo>
                <a:lnTo>
                  <a:pt x="191" y="929"/>
                </a:lnTo>
                <a:lnTo>
                  <a:pt x="189" y="935"/>
                </a:lnTo>
                <a:lnTo>
                  <a:pt x="186" y="941"/>
                </a:lnTo>
                <a:lnTo>
                  <a:pt x="183" y="945"/>
                </a:lnTo>
                <a:lnTo>
                  <a:pt x="177" y="949"/>
                </a:lnTo>
                <a:lnTo>
                  <a:pt x="172" y="951"/>
                </a:lnTo>
                <a:lnTo>
                  <a:pt x="166" y="953"/>
                </a:lnTo>
                <a:lnTo>
                  <a:pt x="160" y="954"/>
                </a:lnTo>
                <a:lnTo>
                  <a:pt x="160" y="954"/>
                </a:lnTo>
                <a:lnTo>
                  <a:pt x="154" y="953"/>
                </a:lnTo>
                <a:lnTo>
                  <a:pt x="147" y="951"/>
                </a:lnTo>
                <a:lnTo>
                  <a:pt x="142" y="949"/>
                </a:lnTo>
                <a:lnTo>
                  <a:pt x="138" y="945"/>
                </a:lnTo>
                <a:lnTo>
                  <a:pt x="133" y="941"/>
                </a:lnTo>
                <a:lnTo>
                  <a:pt x="130" y="935"/>
                </a:lnTo>
                <a:lnTo>
                  <a:pt x="129" y="929"/>
                </a:lnTo>
                <a:lnTo>
                  <a:pt x="128" y="922"/>
                </a:lnTo>
                <a:lnTo>
                  <a:pt x="128" y="827"/>
                </a:lnTo>
                <a:lnTo>
                  <a:pt x="191" y="827"/>
                </a:lnTo>
                <a:lnTo>
                  <a:pt x="191" y="922"/>
                </a:lnTo>
                <a:close/>
                <a:moveTo>
                  <a:pt x="256" y="731"/>
                </a:moveTo>
                <a:lnTo>
                  <a:pt x="256" y="731"/>
                </a:lnTo>
                <a:lnTo>
                  <a:pt x="254" y="738"/>
                </a:lnTo>
                <a:lnTo>
                  <a:pt x="252" y="744"/>
                </a:lnTo>
                <a:lnTo>
                  <a:pt x="250" y="750"/>
                </a:lnTo>
                <a:lnTo>
                  <a:pt x="246" y="754"/>
                </a:lnTo>
                <a:lnTo>
                  <a:pt x="242" y="758"/>
                </a:lnTo>
                <a:lnTo>
                  <a:pt x="235" y="760"/>
                </a:lnTo>
                <a:lnTo>
                  <a:pt x="230" y="762"/>
                </a:lnTo>
                <a:lnTo>
                  <a:pt x="223" y="764"/>
                </a:lnTo>
                <a:lnTo>
                  <a:pt x="96" y="764"/>
                </a:lnTo>
                <a:lnTo>
                  <a:pt x="96" y="764"/>
                </a:lnTo>
                <a:lnTo>
                  <a:pt x="89" y="762"/>
                </a:lnTo>
                <a:lnTo>
                  <a:pt x="84" y="760"/>
                </a:lnTo>
                <a:lnTo>
                  <a:pt x="78" y="758"/>
                </a:lnTo>
                <a:lnTo>
                  <a:pt x="73" y="754"/>
                </a:lnTo>
                <a:lnTo>
                  <a:pt x="70" y="750"/>
                </a:lnTo>
                <a:lnTo>
                  <a:pt x="67" y="744"/>
                </a:lnTo>
                <a:lnTo>
                  <a:pt x="65" y="738"/>
                </a:lnTo>
                <a:lnTo>
                  <a:pt x="65" y="731"/>
                </a:lnTo>
                <a:lnTo>
                  <a:pt x="65" y="605"/>
                </a:lnTo>
                <a:lnTo>
                  <a:pt x="65" y="605"/>
                </a:lnTo>
                <a:lnTo>
                  <a:pt x="65" y="598"/>
                </a:lnTo>
                <a:lnTo>
                  <a:pt x="67" y="592"/>
                </a:lnTo>
                <a:lnTo>
                  <a:pt x="70" y="586"/>
                </a:lnTo>
                <a:lnTo>
                  <a:pt x="73" y="582"/>
                </a:lnTo>
                <a:lnTo>
                  <a:pt x="78" y="578"/>
                </a:lnTo>
                <a:lnTo>
                  <a:pt x="84" y="575"/>
                </a:lnTo>
                <a:lnTo>
                  <a:pt x="89" y="574"/>
                </a:lnTo>
                <a:lnTo>
                  <a:pt x="96" y="573"/>
                </a:lnTo>
                <a:lnTo>
                  <a:pt x="223" y="573"/>
                </a:lnTo>
                <a:lnTo>
                  <a:pt x="223" y="573"/>
                </a:lnTo>
                <a:lnTo>
                  <a:pt x="230" y="574"/>
                </a:lnTo>
                <a:lnTo>
                  <a:pt x="235" y="575"/>
                </a:lnTo>
                <a:lnTo>
                  <a:pt x="242" y="578"/>
                </a:lnTo>
                <a:lnTo>
                  <a:pt x="246" y="582"/>
                </a:lnTo>
                <a:lnTo>
                  <a:pt x="250" y="586"/>
                </a:lnTo>
                <a:lnTo>
                  <a:pt x="252" y="592"/>
                </a:lnTo>
                <a:lnTo>
                  <a:pt x="254" y="598"/>
                </a:lnTo>
                <a:lnTo>
                  <a:pt x="256" y="605"/>
                </a:lnTo>
                <a:lnTo>
                  <a:pt x="256" y="731"/>
                </a:lnTo>
                <a:close/>
                <a:moveTo>
                  <a:pt x="955" y="388"/>
                </a:moveTo>
                <a:lnTo>
                  <a:pt x="955" y="95"/>
                </a:lnTo>
                <a:lnTo>
                  <a:pt x="955" y="95"/>
                </a:lnTo>
                <a:lnTo>
                  <a:pt x="954" y="85"/>
                </a:lnTo>
                <a:lnTo>
                  <a:pt x="953" y="76"/>
                </a:lnTo>
                <a:lnTo>
                  <a:pt x="951" y="67"/>
                </a:lnTo>
                <a:lnTo>
                  <a:pt x="948" y="59"/>
                </a:lnTo>
                <a:lnTo>
                  <a:pt x="943" y="50"/>
                </a:lnTo>
                <a:lnTo>
                  <a:pt x="939" y="43"/>
                </a:lnTo>
                <a:lnTo>
                  <a:pt x="933" y="35"/>
                </a:lnTo>
                <a:lnTo>
                  <a:pt x="927" y="27"/>
                </a:lnTo>
                <a:lnTo>
                  <a:pt x="920" y="22"/>
                </a:lnTo>
                <a:lnTo>
                  <a:pt x="913" y="17"/>
                </a:lnTo>
                <a:lnTo>
                  <a:pt x="905" y="11"/>
                </a:lnTo>
                <a:lnTo>
                  <a:pt x="896" y="7"/>
                </a:lnTo>
                <a:lnTo>
                  <a:pt x="888" y="4"/>
                </a:lnTo>
                <a:lnTo>
                  <a:pt x="879" y="2"/>
                </a:lnTo>
                <a:lnTo>
                  <a:pt x="869" y="1"/>
                </a:lnTo>
                <a:lnTo>
                  <a:pt x="860" y="0"/>
                </a:lnTo>
                <a:lnTo>
                  <a:pt x="860" y="0"/>
                </a:lnTo>
                <a:lnTo>
                  <a:pt x="850" y="1"/>
                </a:lnTo>
                <a:lnTo>
                  <a:pt x="840" y="2"/>
                </a:lnTo>
                <a:lnTo>
                  <a:pt x="831" y="4"/>
                </a:lnTo>
                <a:lnTo>
                  <a:pt x="822" y="7"/>
                </a:lnTo>
                <a:lnTo>
                  <a:pt x="813" y="11"/>
                </a:lnTo>
                <a:lnTo>
                  <a:pt x="806" y="17"/>
                </a:lnTo>
                <a:lnTo>
                  <a:pt x="798" y="22"/>
                </a:lnTo>
                <a:lnTo>
                  <a:pt x="792" y="27"/>
                </a:lnTo>
                <a:lnTo>
                  <a:pt x="786" y="35"/>
                </a:lnTo>
                <a:lnTo>
                  <a:pt x="780" y="43"/>
                </a:lnTo>
                <a:lnTo>
                  <a:pt x="776" y="50"/>
                </a:lnTo>
                <a:lnTo>
                  <a:pt x="772" y="59"/>
                </a:lnTo>
                <a:lnTo>
                  <a:pt x="768" y="67"/>
                </a:lnTo>
                <a:lnTo>
                  <a:pt x="766" y="76"/>
                </a:lnTo>
                <a:lnTo>
                  <a:pt x="764" y="85"/>
                </a:lnTo>
                <a:lnTo>
                  <a:pt x="764" y="95"/>
                </a:lnTo>
                <a:lnTo>
                  <a:pt x="764" y="388"/>
                </a:lnTo>
                <a:lnTo>
                  <a:pt x="764" y="388"/>
                </a:lnTo>
                <a:lnTo>
                  <a:pt x="750" y="393"/>
                </a:lnTo>
                <a:lnTo>
                  <a:pt x="738" y="401"/>
                </a:lnTo>
                <a:lnTo>
                  <a:pt x="728" y="411"/>
                </a:lnTo>
                <a:lnTo>
                  <a:pt x="718" y="421"/>
                </a:lnTo>
                <a:lnTo>
                  <a:pt x="710" y="434"/>
                </a:lnTo>
                <a:lnTo>
                  <a:pt x="705" y="447"/>
                </a:lnTo>
                <a:lnTo>
                  <a:pt x="702" y="462"/>
                </a:lnTo>
                <a:lnTo>
                  <a:pt x="701" y="477"/>
                </a:lnTo>
                <a:lnTo>
                  <a:pt x="701" y="605"/>
                </a:lnTo>
                <a:lnTo>
                  <a:pt x="701" y="605"/>
                </a:lnTo>
                <a:lnTo>
                  <a:pt x="702" y="620"/>
                </a:lnTo>
                <a:lnTo>
                  <a:pt x="705" y="634"/>
                </a:lnTo>
                <a:lnTo>
                  <a:pt x="710" y="648"/>
                </a:lnTo>
                <a:lnTo>
                  <a:pt x="718" y="659"/>
                </a:lnTo>
                <a:lnTo>
                  <a:pt x="728" y="670"/>
                </a:lnTo>
                <a:lnTo>
                  <a:pt x="738" y="680"/>
                </a:lnTo>
                <a:lnTo>
                  <a:pt x="750" y="688"/>
                </a:lnTo>
                <a:lnTo>
                  <a:pt x="764" y="694"/>
                </a:lnTo>
                <a:lnTo>
                  <a:pt x="764" y="922"/>
                </a:lnTo>
                <a:lnTo>
                  <a:pt x="764" y="922"/>
                </a:lnTo>
                <a:lnTo>
                  <a:pt x="764" y="932"/>
                </a:lnTo>
                <a:lnTo>
                  <a:pt x="766" y="942"/>
                </a:lnTo>
                <a:lnTo>
                  <a:pt x="768" y="950"/>
                </a:lnTo>
                <a:lnTo>
                  <a:pt x="772" y="960"/>
                </a:lnTo>
                <a:lnTo>
                  <a:pt x="776" y="967"/>
                </a:lnTo>
                <a:lnTo>
                  <a:pt x="780" y="976"/>
                </a:lnTo>
                <a:lnTo>
                  <a:pt x="786" y="983"/>
                </a:lnTo>
                <a:lnTo>
                  <a:pt x="792" y="990"/>
                </a:lnTo>
                <a:lnTo>
                  <a:pt x="798" y="996"/>
                </a:lnTo>
                <a:lnTo>
                  <a:pt x="806" y="1002"/>
                </a:lnTo>
                <a:lnTo>
                  <a:pt x="813" y="1006"/>
                </a:lnTo>
                <a:lnTo>
                  <a:pt x="822" y="1010"/>
                </a:lnTo>
                <a:lnTo>
                  <a:pt x="831" y="1014"/>
                </a:lnTo>
                <a:lnTo>
                  <a:pt x="840" y="1016"/>
                </a:lnTo>
                <a:lnTo>
                  <a:pt x="850" y="1017"/>
                </a:lnTo>
                <a:lnTo>
                  <a:pt x="860" y="1018"/>
                </a:lnTo>
                <a:lnTo>
                  <a:pt x="860" y="1018"/>
                </a:lnTo>
                <a:lnTo>
                  <a:pt x="869" y="1017"/>
                </a:lnTo>
                <a:lnTo>
                  <a:pt x="879" y="1016"/>
                </a:lnTo>
                <a:lnTo>
                  <a:pt x="888" y="1014"/>
                </a:lnTo>
                <a:lnTo>
                  <a:pt x="896" y="1010"/>
                </a:lnTo>
                <a:lnTo>
                  <a:pt x="905" y="1006"/>
                </a:lnTo>
                <a:lnTo>
                  <a:pt x="913" y="1002"/>
                </a:lnTo>
                <a:lnTo>
                  <a:pt x="920" y="996"/>
                </a:lnTo>
                <a:lnTo>
                  <a:pt x="927" y="990"/>
                </a:lnTo>
                <a:lnTo>
                  <a:pt x="933" y="983"/>
                </a:lnTo>
                <a:lnTo>
                  <a:pt x="939" y="976"/>
                </a:lnTo>
                <a:lnTo>
                  <a:pt x="943" y="967"/>
                </a:lnTo>
                <a:lnTo>
                  <a:pt x="948" y="960"/>
                </a:lnTo>
                <a:lnTo>
                  <a:pt x="951" y="950"/>
                </a:lnTo>
                <a:lnTo>
                  <a:pt x="953" y="942"/>
                </a:lnTo>
                <a:lnTo>
                  <a:pt x="954" y="932"/>
                </a:lnTo>
                <a:lnTo>
                  <a:pt x="955" y="922"/>
                </a:lnTo>
                <a:lnTo>
                  <a:pt x="955" y="694"/>
                </a:lnTo>
                <a:lnTo>
                  <a:pt x="955" y="694"/>
                </a:lnTo>
                <a:lnTo>
                  <a:pt x="968" y="688"/>
                </a:lnTo>
                <a:lnTo>
                  <a:pt x="981" y="680"/>
                </a:lnTo>
                <a:lnTo>
                  <a:pt x="992" y="670"/>
                </a:lnTo>
                <a:lnTo>
                  <a:pt x="1000" y="659"/>
                </a:lnTo>
                <a:lnTo>
                  <a:pt x="1008" y="648"/>
                </a:lnTo>
                <a:lnTo>
                  <a:pt x="1014" y="634"/>
                </a:lnTo>
                <a:lnTo>
                  <a:pt x="1017" y="620"/>
                </a:lnTo>
                <a:lnTo>
                  <a:pt x="1018" y="605"/>
                </a:lnTo>
                <a:lnTo>
                  <a:pt x="1018" y="477"/>
                </a:lnTo>
                <a:lnTo>
                  <a:pt x="1018" y="477"/>
                </a:lnTo>
                <a:lnTo>
                  <a:pt x="1017" y="462"/>
                </a:lnTo>
                <a:lnTo>
                  <a:pt x="1014" y="447"/>
                </a:lnTo>
                <a:lnTo>
                  <a:pt x="1008" y="434"/>
                </a:lnTo>
                <a:lnTo>
                  <a:pt x="1000" y="421"/>
                </a:lnTo>
                <a:lnTo>
                  <a:pt x="992" y="411"/>
                </a:lnTo>
                <a:lnTo>
                  <a:pt x="981" y="401"/>
                </a:lnTo>
                <a:lnTo>
                  <a:pt x="968" y="393"/>
                </a:lnTo>
                <a:lnTo>
                  <a:pt x="955" y="388"/>
                </a:lnTo>
                <a:lnTo>
                  <a:pt x="955" y="388"/>
                </a:lnTo>
                <a:close/>
                <a:moveTo>
                  <a:pt x="827" y="95"/>
                </a:moveTo>
                <a:lnTo>
                  <a:pt x="827" y="95"/>
                </a:lnTo>
                <a:lnTo>
                  <a:pt x="828" y="89"/>
                </a:lnTo>
                <a:lnTo>
                  <a:pt x="831" y="83"/>
                </a:lnTo>
                <a:lnTo>
                  <a:pt x="833" y="78"/>
                </a:lnTo>
                <a:lnTo>
                  <a:pt x="837" y="73"/>
                </a:lnTo>
                <a:lnTo>
                  <a:pt x="841" y="69"/>
                </a:lnTo>
                <a:lnTo>
                  <a:pt x="847" y="66"/>
                </a:lnTo>
                <a:lnTo>
                  <a:pt x="853" y="64"/>
                </a:lnTo>
                <a:lnTo>
                  <a:pt x="860" y="64"/>
                </a:lnTo>
                <a:lnTo>
                  <a:pt x="860" y="64"/>
                </a:lnTo>
                <a:lnTo>
                  <a:pt x="866" y="64"/>
                </a:lnTo>
                <a:lnTo>
                  <a:pt x="871" y="66"/>
                </a:lnTo>
                <a:lnTo>
                  <a:pt x="877" y="69"/>
                </a:lnTo>
                <a:lnTo>
                  <a:pt x="882" y="73"/>
                </a:lnTo>
                <a:lnTo>
                  <a:pt x="885" y="78"/>
                </a:lnTo>
                <a:lnTo>
                  <a:pt x="889" y="83"/>
                </a:lnTo>
                <a:lnTo>
                  <a:pt x="891" y="89"/>
                </a:lnTo>
                <a:lnTo>
                  <a:pt x="891" y="95"/>
                </a:lnTo>
                <a:lnTo>
                  <a:pt x="891" y="382"/>
                </a:lnTo>
                <a:lnTo>
                  <a:pt x="827" y="382"/>
                </a:lnTo>
                <a:lnTo>
                  <a:pt x="827" y="95"/>
                </a:lnTo>
                <a:close/>
                <a:moveTo>
                  <a:pt x="891" y="922"/>
                </a:moveTo>
                <a:lnTo>
                  <a:pt x="891" y="922"/>
                </a:lnTo>
                <a:lnTo>
                  <a:pt x="891" y="929"/>
                </a:lnTo>
                <a:lnTo>
                  <a:pt x="889" y="935"/>
                </a:lnTo>
                <a:lnTo>
                  <a:pt x="885" y="941"/>
                </a:lnTo>
                <a:lnTo>
                  <a:pt x="882" y="945"/>
                </a:lnTo>
                <a:lnTo>
                  <a:pt x="877" y="949"/>
                </a:lnTo>
                <a:lnTo>
                  <a:pt x="871" y="951"/>
                </a:lnTo>
                <a:lnTo>
                  <a:pt x="866" y="953"/>
                </a:lnTo>
                <a:lnTo>
                  <a:pt x="860" y="954"/>
                </a:lnTo>
                <a:lnTo>
                  <a:pt x="860" y="954"/>
                </a:lnTo>
                <a:lnTo>
                  <a:pt x="853" y="953"/>
                </a:lnTo>
                <a:lnTo>
                  <a:pt x="847" y="951"/>
                </a:lnTo>
                <a:lnTo>
                  <a:pt x="841" y="949"/>
                </a:lnTo>
                <a:lnTo>
                  <a:pt x="837" y="945"/>
                </a:lnTo>
                <a:lnTo>
                  <a:pt x="833" y="941"/>
                </a:lnTo>
                <a:lnTo>
                  <a:pt x="831" y="935"/>
                </a:lnTo>
                <a:lnTo>
                  <a:pt x="828" y="929"/>
                </a:lnTo>
                <a:lnTo>
                  <a:pt x="827" y="922"/>
                </a:lnTo>
                <a:lnTo>
                  <a:pt x="827" y="700"/>
                </a:lnTo>
                <a:lnTo>
                  <a:pt x="891" y="700"/>
                </a:lnTo>
                <a:lnTo>
                  <a:pt x="891" y="922"/>
                </a:lnTo>
                <a:close/>
                <a:moveTo>
                  <a:pt x="955" y="605"/>
                </a:moveTo>
                <a:lnTo>
                  <a:pt x="955" y="605"/>
                </a:lnTo>
                <a:lnTo>
                  <a:pt x="954" y="611"/>
                </a:lnTo>
                <a:lnTo>
                  <a:pt x="952" y="617"/>
                </a:lnTo>
                <a:lnTo>
                  <a:pt x="950" y="622"/>
                </a:lnTo>
                <a:lnTo>
                  <a:pt x="945" y="627"/>
                </a:lnTo>
                <a:lnTo>
                  <a:pt x="941" y="630"/>
                </a:lnTo>
                <a:lnTo>
                  <a:pt x="936" y="634"/>
                </a:lnTo>
                <a:lnTo>
                  <a:pt x="929" y="636"/>
                </a:lnTo>
                <a:lnTo>
                  <a:pt x="923" y="636"/>
                </a:lnTo>
                <a:lnTo>
                  <a:pt x="796" y="636"/>
                </a:lnTo>
                <a:lnTo>
                  <a:pt x="796" y="636"/>
                </a:lnTo>
                <a:lnTo>
                  <a:pt x="790" y="636"/>
                </a:lnTo>
                <a:lnTo>
                  <a:pt x="783" y="634"/>
                </a:lnTo>
                <a:lnTo>
                  <a:pt x="778" y="630"/>
                </a:lnTo>
                <a:lnTo>
                  <a:pt x="774" y="627"/>
                </a:lnTo>
                <a:lnTo>
                  <a:pt x="769" y="622"/>
                </a:lnTo>
                <a:lnTo>
                  <a:pt x="766" y="617"/>
                </a:lnTo>
                <a:lnTo>
                  <a:pt x="764" y="611"/>
                </a:lnTo>
                <a:lnTo>
                  <a:pt x="764" y="605"/>
                </a:lnTo>
                <a:lnTo>
                  <a:pt x="764" y="477"/>
                </a:lnTo>
                <a:lnTo>
                  <a:pt x="764" y="477"/>
                </a:lnTo>
                <a:lnTo>
                  <a:pt x="764" y="471"/>
                </a:lnTo>
                <a:lnTo>
                  <a:pt x="766" y="464"/>
                </a:lnTo>
                <a:lnTo>
                  <a:pt x="769" y="459"/>
                </a:lnTo>
                <a:lnTo>
                  <a:pt x="774" y="455"/>
                </a:lnTo>
                <a:lnTo>
                  <a:pt x="778" y="450"/>
                </a:lnTo>
                <a:lnTo>
                  <a:pt x="783" y="448"/>
                </a:lnTo>
                <a:lnTo>
                  <a:pt x="790" y="446"/>
                </a:lnTo>
                <a:lnTo>
                  <a:pt x="796" y="445"/>
                </a:lnTo>
                <a:lnTo>
                  <a:pt x="923" y="445"/>
                </a:lnTo>
                <a:lnTo>
                  <a:pt x="923" y="445"/>
                </a:lnTo>
                <a:lnTo>
                  <a:pt x="929" y="446"/>
                </a:lnTo>
                <a:lnTo>
                  <a:pt x="936" y="448"/>
                </a:lnTo>
                <a:lnTo>
                  <a:pt x="941" y="450"/>
                </a:lnTo>
                <a:lnTo>
                  <a:pt x="945" y="455"/>
                </a:lnTo>
                <a:lnTo>
                  <a:pt x="950" y="459"/>
                </a:lnTo>
                <a:lnTo>
                  <a:pt x="952" y="464"/>
                </a:lnTo>
                <a:lnTo>
                  <a:pt x="954" y="471"/>
                </a:lnTo>
                <a:lnTo>
                  <a:pt x="955" y="477"/>
                </a:lnTo>
                <a:lnTo>
                  <a:pt x="955" y="605"/>
                </a:lnTo>
                <a:close/>
                <a:moveTo>
                  <a:pt x="605" y="133"/>
                </a:moveTo>
                <a:lnTo>
                  <a:pt x="605" y="95"/>
                </a:lnTo>
                <a:lnTo>
                  <a:pt x="605" y="95"/>
                </a:lnTo>
                <a:lnTo>
                  <a:pt x="604" y="85"/>
                </a:lnTo>
                <a:lnTo>
                  <a:pt x="603" y="76"/>
                </a:lnTo>
                <a:lnTo>
                  <a:pt x="601" y="67"/>
                </a:lnTo>
                <a:lnTo>
                  <a:pt x="598" y="59"/>
                </a:lnTo>
                <a:lnTo>
                  <a:pt x="594" y="50"/>
                </a:lnTo>
                <a:lnTo>
                  <a:pt x="588" y="43"/>
                </a:lnTo>
                <a:lnTo>
                  <a:pt x="583" y="35"/>
                </a:lnTo>
                <a:lnTo>
                  <a:pt x="577" y="27"/>
                </a:lnTo>
                <a:lnTo>
                  <a:pt x="570" y="22"/>
                </a:lnTo>
                <a:lnTo>
                  <a:pt x="562" y="17"/>
                </a:lnTo>
                <a:lnTo>
                  <a:pt x="555" y="11"/>
                </a:lnTo>
                <a:lnTo>
                  <a:pt x="546" y="7"/>
                </a:lnTo>
                <a:lnTo>
                  <a:pt x="538" y="4"/>
                </a:lnTo>
                <a:lnTo>
                  <a:pt x="529" y="2"/>
                </a:lnTo>
                <a:lnTo>
                  <a:pt x="519" y="1"/>
                </a:lnTo>
                <a:lnTo>
                  <a:pt x="510" y="0"/>
                </a:lnTo>
                <a:lnTo>
                  <a:pt x="510" y="0"/>
                </a:lnTo>
                <a:lnTo>
                  <a:pt x="500" y="1"/>
                </a:lnTo>
                <a:lnTo>
                  <a:pt x="491" y="2"/>
                </a:lnTo>
                <a:lnTo>
                  <a:pt x="481" y="4"/>
                </a:lnTo>
                <a:lnTo>
                  <a:pt x="472" y="7"/>
                </a:lnTo>
                <a:lnTo>
                  <a:pt x="464" y="11"/>
                </a:lnTo>
                <a:lnTo>
                  <a:pt x="456" y="17"/>
                </a:lnTo>
                <a:lnTo>
                  <a:pt x="449" y="22"/>
                </a:lnTo>
                <a:lnTo>
                  <a:pt x="442" y="27"/>
                </a:lnTo>
                <a:lnTo>
                  <a:pt x="436" y="35"/>
                </a:lnTo>
                <a:lnTo>
                  <a:pt x="430" y="43"/>
                </a:lnTo>
                <a:lnTo>
                  <a:pt x="426" y="50"/>
                </a:lnTo>
                <a:lnTo>
                  <a:pt x="422" y="59"/>
                </a:lnTo>
                <a:lnTo>
                  <a:pt x="419" y="67"/>
                </a:lnTo>
                <a:lnTo>
                  <a:pt x="416" y="76"/>
                </a:lnTo>
                <a:lnTo>
                  <a:pt x="414" y="85"/>
                </a:lnTo>
                <a:lnTo>
                  <a:pt x="414" y="95"/>
                </a:lnTo>
                <a:lnTo>
                  <a:pt x="414" y="133"/>
                </a:lnTo>
                <a:lnTo>
                  <a:pt x="414" y="133"/>
                </a:lnTo>
                <a:lnTo>
                  <a:pt x="400" y="139"/>
                </a:lnTo>
                <a:lnTo>
                  <a:pt x="389" y="147"/>
                </a:lnTo>
                <a:lnTo>
                  <a:pt x="378" y="156"/>
                </a:lnTo>
                <a:lnTo>
                  <a:pt x="368" y="167"/>
                </a:lnTo>
                <a:lnTo>
                  <a:pt x="361" y="180"/>
                </a:lnTo>
                <a:lnTo>
                  <a:pt x="355" y="193"/>
                </a:lnTo>
                <a:lnTo>
                  <a:pt x="352" y="208"/>
                </a:lnTo>
                <a:lnTo>
                  <a:pt x="351" y="223"/>
                </a:lnTo>
                <a:lnTo>
                  <a:pt x="351" y="349"/>
                </a:lnTo>
                <a:lnTo>
                  <a:pt x="351" y="349"/>
                </a:lnTo>
                <a:lnTo>
                  <a:pt x="352" y="365"/>
                </a:lnTo>
                <a:lnTo>
                  <a:pt x="355" y="379"/>
                </a:lnTo>
                <a:lnTo>
                  <a:pt x="361" y="393"/>
                </a:lnTo>
                <a:lnTo>
                  <a:pt x="368" y="405"/>
                </a:lnTo>
                <a:lnTo>
                  <a:pt x="378" y="416"/>
                </a:lnTo>
                <a:lnTo>
                  <a:pt x="389" y="426"/>
                </a:lnTo>
                <a:lnTo>
                  <a:pt x="400" y="433"/>
                </a:lnTo>
                <a:lnTo>
                  <a:pt x="414" y="439"/>
                </a:lnTo>
                <a:lnTo>
                  <a:pt x="414" y="922"/>
                </a:lnTo>
                <a:lnTo>
                  <a:pt x="414" y="922"/>
                </a:lnTo>
                <a:lnTo>
                  <a:pt x="414" y="932"/>
                </a:lnTo>
                <a:lnTo>
                  <a:pt x="416" y="942"/>
                </a:lnTo>
                <a:lnTo>
                  <a:pt x="419" y="950"/>
                </a:lnTo>
                <a:lnTo>
                  <a:pt x="422" y="960"/>
                </a:lnTo>
                <a:lnTo>
                  <a:pt x="426" y="967"/>
                </a:lnTo>
                <a:lnTo>
                  <a:pt x="430" y="976"/>
                </a:lnTo>
                <a:lnTo>
                  <a:pt x="436" y="983"/>
                </a:lnTo>
                <a:lnTo>
                  <a:pt x="442" y="990"/>
                </a:lnTo>
                <a:lnTo>
                  <a:pt x="449" y="996"/>
                </a:lnTo>
                <a:lnTo>
                  <a:pt x="456" y="1002"/>
                </a:lnTo>
                <a:lnTo>
                  <a:pt x="464" y="1006"/>
                </a:lnTo>
                <a:lnTo>
                  <a:pt x="472" y="1010"/>
                </a:lnTo>
                <a:lnTo>
                  <a:pt x="481" y="1014"/>
                </a:lnTo>
                <a:lnTo>
                  <a:pt x="491" y="1016"/>
                </a:lnTo>
                <a:lnTo>
                  <a:pt x="500" y="1017"/>
                </a:lnTo>
                <a:lnTo>
                  <a:pt x="510" y="1018"/>
                </a:lnTo>
                <a:lnTo>
                  <a:pt x="510" y="1018"/>
                </a:lnTo>
                <a:lnTo>
                  <a:pt x="519" y="1017"/>
                </a:lnTo>
                <a:lnTo>
                  <a:pt x="529" y="1016"/>
                </a:lnTo>
                <a:lnTo>
                  <a:pt x="538" y="1014"/>
                </a:lnTo>
                <a:lnTo>
                  <a:pt x="546" y="1010"/>
                </a:lnTo>
                <a:lnTo>
                  <a:pt x="555" y="1006"/>
                </a:lnTo>
                <a:lnTo>
                  <a:pt x="562" y="1002"/>
                </a:lnTo>
                <a:lnTo>
                  <a:pt x="570" y="996"/>
                </a:lnTo>
                <a:lnTo>
                  <a:pt x="577" y="990"/>
                </a:lnTo>
                <a:lnTo>
                  <a:pt x="583" y="983"/>
                </a:lnTo>
                <a:lnTo>
                  <a:pt x="588" y="976"/>
                </a:lnTo>
                <a:lnTo>
                  <a:pt x="594" y="967"/>
                </a:lnTo>
                <a:lnTo>
                  <a:pt x="598" y="960"/>
                </a:lnTo>
                <a:lnTo>
                  <a:pt x="601" y="950"/>
                </a:lnTo>
                <a:lnTo>
                  <a:pt x="603" y="942"/>
                </a:lnTo>
                <a:lnTo>
                  <a:pt x="604" y="932"/>
                </a:lnTo>
                <a:lnTo>
                  <a:pt x="605" y="922"/>
                </a:lnTo>
                <a:lnTo>
                  <a:pt x="605" y="439"/>
                </a:lnTo>
                <a:lnTo>
                  <a:pt x="605" y="439"/>
                </a:lnTo>
                <a:lnTo>
                  <a:pt x="618" y="433"/>
                </a:lnTo>
                <a:lnTo>
                  <a:pt x="630" y="426"/>
                </a:lnTo>
                <a:lnTo>
                  <a:pt x="642" y="416"/>
                </a:lnTo>
                <a:lnTo>
                  <a:pt x="650" y="405"/>
                </a:lnTo>
                <a:lnTo>
                  <a:pt x="658" y="393"/>
                </a:lnTo>
                <a:lnTo>
                  <a:pt x="664" y="379"/>
                </a:lnTo>
                <a:lnTo>
                  <a:pt x="668" y="365"/>
                </a:lnTo>
                <a:lnTo>
                  <a:pt x="669" y="349"/>
                </a:lnTo>
                <a:lnTo>
                  <a:pt x="669" y="223"/>
                </a:lnTo>
                <a:lnTo>
                  <a:pt x="669" y="223"/>
                </a:lnTo>
                <a:lnTo>
                  <a:pt x="668" y="208"/>
                </a:lnTo>
                <a:lnTo>
                  <a:pt x="664" y="193"/>
                </a:lnTo>
                <a:lnTo>
                  <a:pt x="658" y="180"/>
                </a:lnTo>
                <a:lnTo>
                  <a:pt x="650" y="167"/>
                </a:lnTo>
                <a:lnTo>
                  <a:pt x="642" y="156"/>
                </a:lnTo>
                <a:lnTo>
                  <a:pt x="630" y="147"/>
                </a:lnTo>
                <a:lnTo>
                  <a:pt x="618" y="139"/>
                </a:lnTo>
                <a:lnTo>
                  <a:pt x="605" y="133"/>
                </a:lnTo>
                <a:lnTo>
                  <a:pt x="605" y="133"/>
                </a:lnTo>
                <a:close/>
                <a:moveTo>
                  <a:pt x="478" y="95"/>
                </a:moveTo>
                <a:lnTo>
                  <a:pt x="478" y="95"/>
                </a:lnTo>
                <a:lnTo>
                  <a:pt x="479" y="89"/>
                </a:lnTo>
                <a:lnTo>
                  <a:pt x="480" y="83"/>
                </a:lnTo>
                <a:lnTo>
                  <a:pt x="483" y="78"/>
                </a:lnTo>
                <a:lnTo>
                  <a:pt x="487" y="73"/>
                </a:lnTo>
                <a:lnTo>
                  <a:pt x="492" y="69"/>
                </a:lnTo>
                <a:lnTo>
                  <a:pt x="497" y="66"/>
                </a:lnTo>
                <a:lnTo>
                  <a:pt x="503" y="64"/>
                </a:lnTo>
                <a:lnTo>
                  <a:pt x="510" y="64"/>
                </a:lnTo>
                <a:lnTo>
                  <a:pt x="510" y="64"/>
                </a:lnTo>
                <a:lnTo>
                  <a:pt x="516" y="64"/>
                </a:lnTo>
                <a:lnTo>
                  <a:pt x="522" y="66"/>
                </a:lnTo>
                <a:lnTo>
                  <a:pt x="527" y="69"/>
                </a:lnTo>
                <a:lnTo>
                  <a:pt x="532" y="73"/>
                </a:lnTo>
                <a:lnTo>
                  <a:pt x="536" y="78"/>
                </a:lnTo>
                <a:lnTo>
                  <a:pt x="539" y="83"/>
                </a:lnTo>
                <a:lnTo>
                  <a:pt x="541" y="89"/>
                </a:lnTo>
                <a:lnTo>
                  <a:pt x="541" y="95"/>
                </a:lnTo>
                <a:lnTo>
                  <a:pt x="541" y="127"/>
                </a:lnTo>
                <a:lnTo>
                  <a:pt x="478" y="127"/>
                </a:lnTo>
                <a:lnTo>
                  <a:pt x="478" y="95"/>
                </a:lnTo>
                <a:close/>
                <a:moveTo>
                  <a:pt x="541" y="922"/>
                </a:moveTo>
                <a:lnTo>
                  <a:pt x="541" y="922"/>
                </a:lnTo>
                <a:lnTo>
                  <a:pt x="541" y="929"/>
                </a:lnTo>
                <a:lnTo>
                  <a:pt x="539" y="935"/>
                </a:lnTo>
                <a:lnTo>
                  <a:pt x="536" y="941"/>
                </a:lnTo>
                <a:lnTo>
                  <a:pt x="532" y="945"/>
                </a:lnTo>
                <a:lnTo>
                  <a:pt x="527" y="949"/>
                </a:lnTo>
                <a:lnTo>
                  <a:pt x="522" y="951"/>
                </a:lnTo>
                <a:lnTo>
                  <a:pt x="516" y="953"/>
                </a:lnTo>
                <a:lnTo>
                  <a:pt x="510" y="954"/>
                </a:lnTo>
                <a:lnTo>
                  <a:pt x="510" y="954"/>
                </a:lnTo>
                <a:lnTo>
                  <a:pt x="503" y="953"/>
                </a:lnTo>
                <a:lnTo>
                  <a:pt x="497" y="951"/>
                </a:lnTo>
                <a:lnTo>
                  <a:pt x="492" y="949"/>
                </a:lnTo>
                <a:lnTo>
                  <a:pt x="487" y="945"/>
                </a:lnTo>
                <a:lnTo>
                  <a:pt x="483" y="941"/>
                </a:lnTo>
                <a:lnTo>
                  <a:pt x="480" y="935"/>
                </a:lnTo>
                <a:lnTo>
                  <a:pt x="479" y="929"/>
                </a:lnTo>
                <a:lnTo>
                  <a:pt x="478" y="922"/>
                </a:lnTo>
                <a:lnTo>
                  <a:pt x="478" y="445"/>
                </a:lnTo>
                <a:lnTo>
                  <a:pt x="541" y="445"/>
                </a:lnTo>
                <a:lnTo>
                  <a:pt x="541" y="922"/>
                </a:lnTo>
                <a:close/>
                <a:moveTo>
                  <a:pt x="605" y="349"/>
                </a:moveTo>
                <a:lnTo>
                  <a:pt x="605" y="349"/>
                </a:lnTo>
                <a:lnTo>
                  <a:pt x="604" y="356"/>
                </a:lnTo>
                <a:lnTo>
                  <a:pt x="602" y="362"/>
                </a:lnTo>
                <a:lnTo>
                  <a:pt x="600" y="368"/>
                </a:lnTo>
                <a:lnTo>
                  <a:pt x="596" y="372"/>
                </a:lnTo>
                <a:lnTo>
                  <a:pt x="591" y="376"/>
                </a:lnTo>
                <a:lnTo>
                  <a:pt x="586" y="379"/>
                </a:lnTo>
                <a:lnTo>
                  <a:pt x="580" y="380"/>
                </a:lnTo>
                <a:lnTo>
                  <a:pt x="573" y="382"/>
                </a:lnTo>
                <a:lnTo>
                  <a:pt x="445" y="382"/>
                </a:lnTo>
                <a:lnTo>
                  <a:pt x="445" y="382"/>
                </a:lnTo>
                <a:lnTo>
                  <a:pt x="439" y="380"/>
                </a:lnTo>
                <a:lnTo>
                  <a:pt x="434" y="379"/>
                </a:lnTo>
                <a:lnTo>
                  <a:pt x="428" y="376"/>
                </a:lnTo>
                <a:lnTo>
                  <a:pt x="424" y="372"/>
                </a:lnTo>
                <a:lnTo>
                  <a:pt x="420" y="368"/>
                </a:lnTo>
                <a:lnTo>
                  <a:pt x="416" y="362"/>
                </a:lnTo>
                <a:lnTo>
                  <a:pt x="414" y="356"/>
                </a:lnTo>
                <a:lnTo>
                  <a:pt x="414" y="349"/>
                </a:lnTo>
                <a:lnTo>
                  <a:pt x="414" y="223"/>
                </a:lnTo>
                <a:lnTo>
                  <a:pt x="414" y="223"/>
                </a:lnTo>
                <a:lnTo>
                  <a:pt x="414" y="216"/>
                </a:lnTo>
                <a:lnTo>
                  <a:pt x="416" y="210"/>
                </a:lnTo>
                <a:lnTo>
                  <a:pt x="420" y="205"/>
                </a:lnTo>
                <a:lnTo>
                  <a:pt x="424" y="200"/>
                </a:lnTo>
                <a:lnTo>
                  <a:pt x="428" y="196"/>
                </a:lnTo>
                <a:lnTo>
                  <a:pt x="434" y="194"/>
                </a:lnTo>
                <a:lnTo>
                  <a:pt x="439" y="192"/>
                </a:lnTo>
                <a:lnTo>
                  <a:pt x="445" y="191"/>
                </a:lnTo>
                <a:lnTo>
                  <a:pt x="573" y="191"/>
                </a:lnTo>
                <a:lnTo>
                  <a:pt x="573" y="191"/>
                </a:lnTo>
                <a:lnTo>
                  <a:pt x="580" y="192"/>
                </a:lnTo>
                <a:lnTo>
                  <a:pt x="586" y="194"/>
                </a:lnTo>
                <a:lnTo>
                  <a:pt x="591" y="196"/>
                </a:lnTo>
                <a:lnTo>
                  <a:pt x="596" y="200"/>
                </a:lnTo>
                <a:lnTo>
                  <a:pt x="600" y="205"/>
                </a:lnTo>
                <a:lnTo>
                  <a:pt x="602" y="210"/>
                </a:lnTo>
                <a:lnTo>
                  <a:pt x="604" y="216"/>
                </a:lnTo>
                <a:lnTo>
                  <a:pt x="605" y="223"/>
                </a:lnTo>
                <a:lnTo>
                  <a:pt x="605" y="34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44546A"/>
              </a:solidFill>
              <a:latin typeface="Arial"/>
              <a:ea typeface="Arial"/>
              <a:cs typeface="Arial"/>
              <a:sym typeface="Arial"/>
            </a:endParaRPr>
          </a:p>
        </p:txBody>
      </p:sp>
      <p:sp>
        <p:nvSpPr>
          <p:cNvPr id="194" name="Google Shape;194;p9"/>
          <p:cNvSpPr/>
          <p:nvPr/>
        </p:nvSpPr>
        <p:spPr>
          <a:xfrm>
            <a:off x="769875" y="4493396"/>
            <a:ext cx="647913" cy="647913"/>
          </a:xfrm>
          <a:prstGeom prst="ellipse">
            <a:avLst/>
          </a:pr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95" name="Google Shape;195;p9"/>
          <p:cNvSpPr/>
          <p:nvPr/>
        </p:nvSpPr>
        <p:spPr>
          <a:xfrm>
            <a:off x="932723" y="4655449"/>
            <a:ext cx="322219" cy="323806"/>
          </a:xfrm>
          <a:custGeom>
            <a:avLst/>
            <a:gdLst/>
            <a:ahLst/>
            <a:cxnLst/>
            <a:rect l="l" t="t" r="r" b="b"/>
            <a:pathLst>
              <a:path w="1017" h="1017" extrusionOk="0">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44546A"/>
              </a:solidFill>
              <a:latin typeface="Arial"/>
              <a:ea typeface="Arial"/>
              <a:cs typeface="Arial"/>
              <a:sym typeface="Arial"/>
            </a:endParaRPr>
          </a:p>
        </p:txBody>
      </p:sp>
      <p:sp>
        <p:nvSpPr>
          <p:cNvPr id="196" name="Google Shape;196;p9"/>
          <p:cNvSpPr/>
          <p:nvPr/>
        </p:nvSpPr>
        <p:spPr>
          <a:xfrm>
            <a:off x="10774214" y="4493396"/>
            <a:ext cx="647913" cy="647913"/>
          </a:xfrm>
          <a:prstGeom prst="ellipse">
            <a:avLst/>
          </a:prstGeom>
          <a:solidFill>
            <a:srgbClr val="9AA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Arial"/>
              <a:ea typeface="Arial"/>
              <a:cs typeface="Arial"/>
              <a:sym typeface="Arial"/>
            </a:endParaRPr>
          </a:p>
        </p:txBody>
      </p:sp>
      <p:sp>
        <p:nvSpPr>
          <p:cNvPr id="197" name="Google Shape;197;p9"/>
          <p:cNvSpPr/>
          <p:nvPr/>
        </p:nvSpPr>
        <p:spPr>
          <a:xfrm>
            <a:off x="10936267" y="4676084"/>
            <a:ext cx="323806" cy="282537"/>
          </a:xfrm>
          <a:custGeom>
            <a:avLst/>
            <a:gdLst/>
            <a:ahLst/>
            <a:cxnLst/>
            <a:rect l="l" t="t" r="r" b="b"/>
            <a:pathLst>
              <a:path w="1018" h="890" extrusionOk="0">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rgbClr val="44546A"/>
              </a:solidFill>
              <a:latin typeface="Arial"/>
              <a:ea typeface="Arial"/>
              <a:cs typeface="Arial"/>
              <a:sym typeface="Arial"/>
            </a:endParaRPr>
          </a:p>
        </p:txBody>
      </p:sp>
      <p:sp>
        <p:nvSpPr>
          <p:cNvPr id="198" name="Google Shape;198;p9"/>
          <p:cNvSpPr/>
          <p:nvPr/>
        </p:nvSpPr>
        <p:spPr>
          <a:xfrm>
            <a:off x="1544359" y="2661551"/>
            <a:ext cx="3082851"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Joint R&amp;D and Standardization</a:t>
            </a:r>
            <a:r>
              <a:rPr lang="en-US" sz="2000">
                <a:solidFill>
                  <a:schemeClr val="dk1"/>
                </a:solidFill>
                <a:latin typeface="Times New Roman"/>
                <a:ea typeface="Times New Roman"/>
                <a:cs typeface="Times New Roman"/>
                <a:sym typeface="Times New Roman"/>
              </a:rPr>
              <a:t> </a:t>
            </a:r>
            <a:endParaRPr sz="2000" b="1">
              <a:solidFill>
                <a:srgbClr val="717C75"/>
              </a:solidFill>
              <a:latin typeface="Times New Roman"/>
              <a:ea typeface="Times New Roman"/>
              <a:cs typeface="Times New Roman"/>
              <a:sym typeface="Times New Roman"/>
            </a:endParaRPr>
          </a:p>
        </p:txBody>
      </p:sp>
      <p:sp>
        <p:nvSpPr>
          <p:cNvPr id="199" name="Google Shape;199;p9"/>
          <p:cNvSpPr/>
          <p:nvPr/>
        </p:nvSpPr>
        <p:spPr>
          <a:xfrm>
            <a:off x="1544360" y="4493395"/>
            <a:ext cx="2831718"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Market Rules and Trade Cooperation</a:t>
            </a:r>
            <a:r>
              <a:rPr lang="en-US" sz="2000">
                <a:solidFill>
                  <a:schemeClr val="dk1"/>
                </a:solidFill>
                <a:latin typeface="Times New Roman"/>
                <a:ea typeface="Times New Roman"/>
                <a:cs typeface="Times New Roman"/>
                <a:sym typeface="Times New Roman"/>
              </a:rPr>
              <a:t> </a:t>
            </a:r>
            <a:endParaRPr sz="2000" b="1">
              <a:solidFill>
                <a:srgbClr val="717C75"/>
              </a:solidFill>
              <a:latin typeface="Times New Roman"/>
              <a:ea typeface="Times New Roman"/>
              <a:cs typeface="Times New Roman"/>
              <a:sym typeface="Times New Roman"/>
            </a:endParaRPr>
          </a:p>
        </p:txBody>
      </p:sp>
      <p:sp>
        <p:nvSpPr>
          <p:cNvPr id="200" name="Google Shape;200;p9"/>
          <p:cNvSpPr/>
          <p:nvPr/>
        </p:nvSpPr>
        <p:spPr>
          <a:xfrm>
            <a:off x="7853608" y="2661551"/>
            <a:ext cx="2792962" cy="6771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Resource Circulation and Supply Chain Security</a:t>
            </a:r>
            <a:r>
              <a:rPr lang="en-US" sz="2000">
                <a:solidFill>
                  <a:schemeClr val="dk1"/>
                </a:solidFill>
                <a:latin typeface="Arial"/>
                <a:ea typeface="Arial"/>
                <a:cs typeface="Arial"/>
                <a:sym typeface="Arial"/>
              </a:rPr>
              <a:t> </a:t>
            </a:r>
            <a:endParaRPr sz="2000" b="1">
              <a:solidFill>
                <a:srgbClr val="717C75"/>
              </a:solidFill>
              <a:latin typeface="Arial"/>
              <a:ea typeface="Arial"/>
              <a:cs typeface="Arial"/>
              <a:sym typeface="Arial"/>
            </a:endParaRPr>
          </a:p>
        </p:txBody>
      </p:sp>
      <p:sp>
        <p:nvSpPr>
          <p:cNvPr id="201" name="Google Shape;201;p9"/>
          <p:cNvSpPr/>
          <p:nvPr/>
        </p:nvSpPr>
        <p:spPr>
          <a:xfrm>
            <a:off x="7637427" y="4201799"/>
            <a:ext cx="2939708" cy="123110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Environmental Governance and Sustainable Development Goals</a:t>
            </a:r>
            <a:r>
              <a:rPr lang="en-US" sz="2000">
                <a:solidFill>
                  <a:schemeClr val="dk1"/>
                </a:solidFill>
                <a:latin typeface="Arial"/>
                <a:ea typeface="Arial"/>
                <a:cs typeface="Arial"/>
                <a:sym typeface="Arial"/>
              </a:rPr>
              <a:t> </a:t>
            </a:r>
            <a:endParaRPr sz="2000" b="1">
              <a:solidFill>
                <a:srgbClr val="717C75"/>
              </a:solidFill>
              <a:latin typeface="Arial"/>
              <a:ea typeface="Arial"/>
              <a:cs typeface="Arial"/>
              <a:sym typeface="Arial"/>
            </a:endParaRPr>
          </a:p>
        </p:txBody>
      </p:sp>
      <p:sp>
        <p:nvSpPr>
          <p:cNvPr id="202" name="Google Shape;202;p9"/>
          <p:cNvSpPr txBox="1"/>
          <p:nvPr/>
        </p:nvSpPr>
        <p:spPr>
          <a:xfrm>
            <a:off x="3850850" y="368450"/>
            <a:ext cx="43401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Recommendation：how to stimulate cooperation </a:t>
            </a:r>
            <a:endParaRPr sz="3200" b="1">
              <a:solidFill>
                <a:srgbClr val="9DBD87"/>
              </a:solidFill>
              <a:latin typeface="Arial"/>
              <a:ea typeface="Arial"/>
              <a:cs typeface="Arial"/>
              <a:sym typeface="Arial"/>
            </a:endParaRPr>
          </a:p>
        </p:txBody>
      </p:sp>
      <p:grpSp>
        <p:nvGrpSpPr>
          <p:cNvPr id="203" name="Google Shape;203;p9"/>
          <p:cNvGrpSpPr/>
          <p:nvPr/>
        </p:nvGrpSpPr>
        <p:grpSpPr>
          <a:xfrm>
            <a:off x="3076983" y="980763"/>
            <a:ext cx="6066607" cy="0"/>
            <a:chOff x="4615664" y="960506"/>
            <a:chExt cx="9102718" cy="0"/>
          </a:xfrm>
        </p:grpSpPr>
        <p:cxnSp>
          <p:nvCxnSpPr>
            <p:cNvPr id="204" name="Google Shape;204;p9"/>
            <p:cNvCxnSpPr/>
            <p:nvPr/>
          </p:nvCxnSpPr>
          <p:spPr>
            <a:xfrm rot="10800000">
              <a:off x="4615664" y="960506"/>
              <a:ext cx="1314679" cy="0"/>
            </a:xfrm>
            <a:prstGeom prst="straightConnector1">
              <a:avLst/>
            </a:prstGeom>
            <a:noFill/>
            <a:ln w="9525" cap="flat" cmpd="sng">
              <a:solidFill>
                <a:srgbClr val="9AA597"/>
              </a:solidFill>
              <a:prstDash val="solid"/>
              <a:miter lim="800000"/>
              <a:headEnd type="none" w="sm" len="sm"/>
              <a:tailEnd type="none" w="sm" len="sm"/>
            </a:ln>
          </p:spPr>
        </p:cxnSp>
        <p:cxnSp>
          <p:nvCxnSpPr>
            <p:cNvPr id="205" name="Google Shape;205;p9"/>
            <p:cNvCxnSpPr/>
            <p:nvPr/>
          </p:nvCxnSpPr>
          <p:spPr>
            <a:xfrm rot="10800000">
              <a:off x="12403703" y="960506"/>
              <a:ext cx="1314679" cy="0"/>
            </a:xfrm>
            <a:prstGeom prst="straightConnector1">
              <a:avLst/>
            </a:prstGeom>
            <a:noFill/>
            <a:ln w="9525" cap="flat" cmpd="sng">
              <a:solidFill>
                <a:srgbClr val="9AA597"/>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0"/>
          <p:cNvPicPr preferRelativeResize="0">
            <a:picLocks noGrp="1"/>
          </p:cNvPicPr>
          <p:nvPr>
            <p:ph type="pic" idx="2"/>
          </p:nvPr>
        </p:nvPicPr>
        <p:blipFill rotWithShape="1">
          <a:blip r:embed="rId3">
            <a:alphaModFix/>
          </a:blip>
          <a:srcRect/>
          <a:stretch/>
        </p:blipFill>
        <p:spPr>
          <a:xfrm rot="10800000" flipH="1">
            <a:off x="3" y="3"/>
            <a:ext cx="12191997" cy="6857997"/>
          </a:xfrm>
          <a:prstGeom prst="rect">
            <a:avLst/>
          </a:prstGeom>
          <a:noFill/>
          <a:ln>
            <a:noFill/>
          </a:ln>
        </p:spPr>
      </p:pic>
      <p:pic>
        <p:nvPicPr>
          <p:cNvPr id="212" name="Google Shape;212;p10"/>
          <p:cNvPicPr preferRelativeResize="0"/>
          <p:nvPr/>
        </p:nvPicPr>
        <p:blipFill rotWithShape="1">
          <a:blip r:embed="rId3">
            <a:alphaModFix/>
          </a:blip>
          <a:srcRect/>
          <a:stretch/>
        </p:blipFill>
        <p:spPr>
          <a:xfrm rot="10800000" flipH="1">
            <a:off x="3309257" y="0"/>
            <a:ext cx="8882743" cy="4996542"/>
          </a:xfrm>
          <a:prstGeom prst="rect">
            <a:avLst/>
          </a:prstGeom>
          <a:noFill/>
          <a:ln>
            <a:noFill/>
          </a:ln>
        </p:spPr>
      </p:pic>
      <p:sp>
        <p:nvSpPr>
          <p:cNvPr id="213" name="Google Shape;213;p10"/>
          <p:cNvSpPr/>
          <p:nvPr/>
        </p:nvSpPr>
        <p:spPr>
          <a:xfrm>
            <a:off x="2415723" y="2738928"/>
            <a:ext cx="5167085" cy="2547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10"/>
          <p:cNvSpPr txBox="1"/>
          <p:nvPr/>
        </p:nvSpPr>
        <p:spPr>
          <a:xfrm>
            <a:off x="1150298" y="2127771"/>
            <a:ext cx="92388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rgbClr val="3F3F3F"/>
                </a:solidFill>
                <a:latin typeface="Times New Roman"/>
                <a:ea typeface="Times New Roman"/>
                <a:cs typeface="Times New Roman"/>
                <a:sym typeface="Times New Roman"/>
              </a:rPr>
              <a:t>Thanks for your attention</a:t>
            </a:r>
            <a:endParaRPr sz="6600" b="1" dirty="0">
              <a:solidFill>
                <a:srgbClr val="3F3F3F"/>
              </a:solidFill>
              <a:latin typeface="Times New Roman"/>
              <a:ea typeface="Times New Roman"/>
              <a:cs typeface="Times New Roman"/>
              <a:sym typeface="Times New Roman"/>
            </a:endParaRPr>
          </a:p>
        </p:txBody>
      </p:sp>
      <p:sp>
        <p:nvSpPr>
          <p:cNvPr id="2" name="Google Shape;32;p1">
            <a:extLst>
              <a:ext uri="{FF2B5EF4-FFF2-40B4-BE49-F238E27FC236}">
                <a16:creationId xmlns:a16="http://schemas.microsoft.com/office/drawing/2014/main" id="{AC4502A6-8174-7C4D-33A3-6A436D0B85C3}"/>
              </a:ext>
            </a:extLst>
          </p:cNvPr>
          <p:cNvSpPr/>
          <p:nvPr/>
        </p:nvSpPr>
        <p:spPr>
          <a:xfrm>
            <a:off x="3613957" y="4399605"/>
            <a:ext cx="450567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25201A"/>
              </a:buClr>
              <a:buSzPts val="2400"/>
              <a:buFont typeface="Arial"/>
              <a:buNone/>
            </a:pPr>
            <a:r>
              <a:rPr lang="en-US" sz="2400" b="0" i="1" u="none" strike="noStrike" cap="none" dirty="0">
                <a:solidFill>
                  <a:srgbClr val="25201A"/>
                </a:solidFill>
                <a:latin typeface="Times New Roman"/>
                <a:ea typeface="Times New Roman"/>
                <a:cs typeface="Times New Roman"/>
                <a:sym typeface="Times New Roman"/>
              </a:rPr>
              <a:t>Presented by Energy Group</a:t>
            </a:r>
            <a:endParaRPr sz="2400" b="0" i="1" u="none" strike="noStrike" cap="none" dirty="0">
              <a:solidFill>
                <a:srgbClr val="25201A"/>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p:nvPr/>
        </p:nvSpPr>
        <p:spPr>
          <a:xfrm>
            <a:off x="1035050" y="2270125"/>
            <a:ext cx="219710" cy="219710"/>
          </a:xfrm>
          <a:prstGeom prst="ellipse">
            <a:avLst/>
          </a:prstGeom>
          <a:solidFill>
            <a:srgbClr val="79A5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Arial"/>
              <a:ea typeface="Arial"/>
              <a:cs typeface="Arial"/>
              <a:sym typeface="Arial"/>
            </a:endParaRPr>
          </a:p>
        </p:txBody>
      </p:sp>
      <p:sp>
        <p:nvSpPr>
          <p:cNvPr id="42" name="Google Shape;42;p2"/>
          <p:cNvSpPr txBox="1"/>
          <p:nvPr/>
        </p:nvSpPr>
        <p:spPr>
          <a:xfrm>
            <a:off x="1384624" y="2118719"/>
            <a:ext cx="39017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a:solidFill>
                  <a:srgbClr val="54578E"/>
                </a:solidFill>
              </a:rPr>
              <a:t>Statement of Purpose </a:t>
            </a:r>
            <a:endParaRPr sz="2800" b="1" i="0" u="none" strike="noStrike" cap="none">
              <a:solidFill>
                <a:srgbClr val="717C75"/>
              </a:solidFill>
              <a:latin typeface="Arial"/>
              <a:ea typeface="Arial"/>
              <a:cs typeface="Arial"/>
              <a:sym typeface="Arial"/>
            </a:endParaRPr>
          </a:p>
        </p:txBody>
      </p:sp>
      <p:sp>
        <p:nvSpPr>
          <p:cNvPr id="43" name="Google Shape;43;p2"/>
          <p:cNvSpPr/>
          <p:nvPr/>
        </p:nvSpPr>
        <p:spPr>
          <a:xfrm>
            <a:off x="1035050" y="3174450"/>
            <a:ext cx="219600" cy="219600"/>
          </a:xfrm>
          <a:prstGeom prst="ellipse">
            <a:avLst/>
          </a:prstGeom>
          <a:solidFill>
            <a:srgbClr val="B4CD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Arial"/>
              <a:ea typeface="Arial"/>
              <a:cs typeface="Arial"/>
              <a:sym typeface="Arial"/>
            </a:endParaRPr>
          </a:p>
        </p:txBody>
      </p:sp>
      <p:sp>
        <p:nvSpPr>
          <p:cNvPr id="44" name="Google Shape;44;p2"/>
          <p:cNvSpPr txBox="1"/>
          <p:nvPr/>
        </p:nvSpPr>
        <p:spPr>
          <a:xfrm>
            <a:off x="1384624" y="3022970"/>
            <a:ext cx="58854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54578E"/>
                </a:solidFill>
                <a:latin typeface="Arial"/>
                <a:ea typeface="Arial"/>
                <a:cs typeface="Arial"/>
                <a:sym typeface="Arial"/>
              </a:rPr>
              <a:t>Lithium-ion Battery Recycling Current Situation </a:t>
            </a:r>
          </a:p>
          <a:p>
            <a:pPr marL="0" marR="0" lvl="0" indent="0" algn="l" rtl="0">
              <a:lnSpc>
                <a:spcPct val="100000"/>
              </a:lnSpc>
              <a:spcBef>
                <a:spcPts val="0"/>
              </a:spcBef>
              <a:spcAft>
                <a:spcPts val="0"/>
              </a:spcAft>
              <a:buNone/>
            </a:pPr>
            <a:endParaRPr sz="2800" b="1" i="0" u="none" strike="noStrike" cap="none" dirty="0">
              <a:solidFill>
                <a:srgbClr val="54578E"/>
              </a:solidFill>
              <a:latin typeface="Arial"/>
              <a:ea typeface="Arial"/>
              <a:cs typeface="Arial"/>
              <a:sym typeface="Arial"/>
            </a:endParaRPr>
          </a:p>
        </p:txBody>
      </p:sp>
      <p:sp>
        <p:nvSpPr>
          <p:cNvPr id="45" name="Google Shape;45;p2"/>
          <p:cNvSpPr/>
          <p:nvPr/>
        </p:nvSpPr>
        <p:spPr>
          <a:xfrm>
            <a:off x="1034940" y="4258311"/>
            <a:ext cx="219710" cy="219710"/>
          </a:xfrm>
          <a:prstGeom prst="ellipse">
            <a:avLst/>
          </a:prstGeom>
          <a:solidFill>
            <a:srgbClr val="79A5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Arial"/>
              <a:ea typeface="Arial"/>
              <a:cs typeface="Arial"/>
              <a:sym typeface="Arial"/>
            </a:endParaRPr>
          </a:p>
        </p:txBody>
      </p:sp>
      <p:sp>
        <p:nvSpPr>
          <p:cNvPr id="46" name="Google Shape;46;p2"/>
          <p:cNvSpPr txBox="1"/>
          <p:nvPr/>
        </p:nvSpPr>
        <p:spPr>
          <a:xfrm>
            <a:off x="1384624" y="4973134"/>
            <a:ext cx="5795100" cy="58781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b="1" i="0" u="none" strike="noStrike" cap="none" dirty="0">
                <a:solidFill>
                  <a:srgbClr val="54578E"/>
                </a:solidFill>
                <a:latin typeface="Arial"/>
                <a:ea typeface="Arial"/>
                <a:cs typeface="Arial"/>
                <a:sym typeface="Arial"/>
              </a:rPr>
              <a:t>Recommendation</a:t>
            </a:r>
            <a:endParaRPr sz="2800" b="1" i="0" u="none" strike="noStrike" cap="none" dirty="0">
              <a:solidFill>
                <a:srgbClr val="54578E"/>
              </a:solidFill>
              <a:latin typeface="Arial"/>
              <a:ea typeface="Arial"/>
              <a:cs typeface="Arial"/>
              <a:sym typeface="Arial"/>
            </a:endParaRPr>
          </a:p>
        </p:txBody>
      </p:sp>
      <p:sp>
        <p:nvSpPr>
          <p:cNvPr id="47" name="Google Shape;47;p2"/>
          <p:cNvSpPr txBox="1"/>
          <p:nvPr/>
        </p:nvSpPr>
        <p:spPr>
          <a:xfrm>
            <a:off x="8084561" y="2099650"/>
            <a:ext cx="410742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717C75"/>
                </a:solidFill>
                <a:latin typeface="Times New Roman"/>
                <a:ea typeface="Times New Roman"/>
                <a:cs typeface="Times New Roman"/>
                <a:sym typeface="Times New Roman"/>
              </a:rPr>
              <a:t>CONTENTS</a:t>
            </a:r>
            <a:endParaRPr sz="5400" b="1" i="0" u="none" strike="noStrike" cap="none">
              <a:solidFill>
                <a:srgbClr val="717C75"/>
              </a:solidFill>
              <a:latin typeface="Times New Roman"/>
              <a:ea typeface="Times New Roman"/>
              <a:cs typeface="Times New Roman"/>
              <a:sym typeface="Times New Roman"/>
            </a:endParaRPr>
          </a:p>
        </p:txBody>
      </p:sp>
      <p:cxnSp>
        <p:nvCxnSpPr>
          <p:cNvPr id="48" name="Google Shape;48;p2"/>
          <p:cNvCxnSpPr/>
          <p:nvPr/>
        </p:nvCxnSpPr>
        <p:spPr>
          <a:xfrm>
            <a:off x="7894320" y="1333500"/>
            <a:ext cx="0" cy="4191000"/>
          </a:xfrm>
          <a:prstGeom prst="straightConnector1">
            <a:avLst/>
          </a:prstGeom>
          <a:noFill/>
          <a:ln w="9525" cap="flat" cmpd="sng">
            <a:solidFill>
              <a:srgbClr val="B4CDA4"/>
            </a:solidFill>
            <a:prstDash val="solid"/>
            <a:miter lim="800000"/>
            <a:headEnd type="none" w="sm" len="sm"/>
            <a:tailEnd type="none" w="sm" len="sm"/>
          </a:ln>
        </p:spPr>
      </p:cxnSp>
      <p:sp>
        <p:nvSpPr>
          <p:cNvPr id="2" name="Google Shape;43;p2">
            <a:extLst>
              <a:ext uri="{FF2B5EF4-FFF2-40B4-BE49-F238E27FC236}">
                <a16:creationId xmlns:a16="http://schemas.microsoft.com/office/drawing/2014/main" id="{A9B1117D-0869-FE07-87BD-6EAE5EBC78DA}"/>
              </a:ext>
            </a:extLst>
          </p:cNvPr>
          <p:cNvSpPr/>
          <p:nvPr/>
        </p:nvSpPr>
        <p:spPr>
          <a:xfrm>
            <a:off x="1035050" y="5162526"/>
            <a:ext cx="219600" cy="219600"/>
          </a:xfrm>
          <a:prstGeom prst="ellipse">
            <a:avLst/>
          </a:prstGeom>
          <a:solidFill>
            <a:srgbClr val="B4CD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Arial"/>
              <a:ea typeface="Arial"/>
              <a:cs typeface="Arial"/>
              <a:sym typeface="Arial"/>
            </a:endParaRPr>
          </a:p>
        </p:txBody>
      </p:sp>
      <p:sp>
        <p:nvSpPr>
          <p:cNvPr id="3" name="Google Shape;46;p2">
            <a:extLst>
              <a:ext uri="{FF2B5EF4-FFF2-40B4-BE49-F238E27FC236}">
                <a16:creationId xmlns:a16="http://schemas.microsoft.com/office/drawing/2014/main" id="{87FC17BC-7F77-6EB0-E597-6C581622CEF1}"/>
              </a:ext>
            </a:extLst>
          </p:cNvPr>
          <p:cNvSpPr txBox="1"/>
          <p:nvPr/>
        </p:nvSpPr>
        <p:spPr>
          <a:xfrm>
            <a:off x="1384624" y="4082175"/>
            <a:ext cx="5795100" cy="58781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b="1" dirty="0">
                <a:solidFill>
                  <a:srgbClr val="54578E"/>
                </a:solidFill>
              </a:rPr>
              <a:t>Obstacles and successful cases </a:t>
            </a:r>
            <a:endParaRPr sz="2800" b="1" i="0" u="none" strike="noStrike" cap="none" dirty="0">
              <a:solidFill>
                <a:srgbClr val="54578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p:nvPr/>
        </p:nvSpPr>
        <p:spPr>
          <a:xfrm>
            <a:off x="3602921" y="562201"/>
            <a:ext cx="5102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rPr>
              <a:t>Statement of Purpose</a:t>
            </a:r>
            <a:endParaRPr sz="3200" b="1" i="0" u="none" strike="noStrike" cap="none">
              <a:solidFill>
                <a:srgbClr val="9DBD87"/>
              </a:solidFill>
              <a:latin typeface="Arial"/>
              <a:ea typeface="Arial"/>
              <a:cs typeface="Arial"/>
              <a:sym typeface="Arial"/>
            </a:endParaRPr>
          </a:p>
        </p:txBody>
      </p:sp>
      <p:grpSp>
        <p:nvGrpSpPr>
          <p:cNvPr id="55" name="Google Shape;55;p3"/>
          <p:cNvGrpSpPr/>
          <p:nvPr/>
        </p:nvGrpSpPr>
        <p:grpSpPr>
          <a:xfrm>
            <a:off x="3076983" y="980763"/>
            <a:ext cx="6066607" cy="0"/>
            <a:chOff x="4615664" y="960506"/>
            <a:chExt cx="9102718" cy="0"/>
          </a:xfrm>
        </p:grpSpPr>
        <p:cxnSp>
          <p:nvCxnSpPr>
            <p:cNvPr id="56" name="Google Shape;56;p3"/>
            <p:cNvCxnSpPr/>
            <p:nvPr/>
          </p:nvCxnSpPr>
          <p:spPr>
            <a:xfrm rot="10800000">
              <a:off x="4615664" y="960506"/>
              <a:ext cx="1314679" cy="0"/>
            </a:xfrm>
            <a:prstGeom prst="straightConnector1">
              <a:avLst/>
            </a:prstGeom>
            <a:noFill/>
            <a:ln w="9525" cap="flat" cmpd="sng">
              <a:solidFill>
                <a:srgbClr val="9AA597"/>
              </a:solidFill>
              <a:prstDash val="solid"/>
              <a:miter lim="800000"/>
              <a:headEnd type="none" w="sm" len="sm"/>
              <a:tailEnd type="none" w="sm" len="sm"/>
            </a:ln>
          </p:spPr>
        </p:cxnSp>
        <p:cxnSp>
          <p:nvCxnSpPr>
            <p:cNvPr id="57" name="Google Shape;57;p3"/>
            <p:cNvCxnSpPr/>
            <p:nvPr/>
          </p:nvCxnSpPr>
          <p:spPr>
            <a:xfrm rot="10800000">
              <a:off x="12403703" y="960506"/>
              <a:ext cx="1314679" cy="0"/>
            </a:xfrm>
            <a:prstGeom prst="straightConnector1">
              <a:avLst/>
            </a:prstGeom>
            <a:noFill/>
            <a:ln w="9525" cap="flat" cmpd="sng">
              <a:solidFill>
                <a:srgbClr val="9AA597"/>
              </a:solidFill>
              <a:prstDash val="solid"/>
              <a:miter lim="800000"/>
              <a:headEnd type="none" w="sm" len="sm"/>
              <a:tailEnd type="none" w="sm" len="sm"/>
            </a:ln>
          </p:spPr>
        </p:cxnSp>
      </p:grpSp>
      <p:sp>
        <p:nvSpPr>
          <p:cNvPr id="58" name="Google Shape;58;p3"/>
          <p:cNvSpPr txBox="1"/>
          <p:nvPr/>
        </p:nvSpPr>
        <p:spPr>
          <a:xfrm>
            <a:off x="729767" y="1285718"/>
            <a:ext cx="1159057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Lithium-ion batteries (LIBs) are widely used in electric vehicles. </a:t>
            </a:r>
            <a:endParaRPr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None/>
            </a:pP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With the rapid growth in electric vehicle (EV) sales, LIB demand for EVs continues to rise. </a:t>
            </a:r>
            <a:endParaRPr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59" name="Google Shape;59;p3" descr="Sheet 2"/>
          <p:cNvPicPr preferRelativeResize="0"/>
          <p:nvPr/>
        </p:nvPicPr>
        <p:blipFill rotWithShape="1">
          <a:blip r:embed="rId3">
            <a:alphaModFix/>
          </a:blip>
          <a:srcRect/>
          <a:stretch/>
        </p:blipFill>
        <p:spPr>
          <a:xfrm>
            <a:off x="298632" y="2754489"/>
            <a:ext cx="5315871" cy="3541310"/>
          </a:xfrm>
          <a:prstGeom prst="rect">
            <a:avLst/>
          </a:prstGeom>
          <a:noFill/>
          <a:ln>
            <a:noFill/>
          </a:ln>
        </p:spPr>
      </p:pic>
      <p:pic>
        <p:nvPicPr>
          <p:cNvPr id="3" name="图片 2" descr="图表, 折线图&#10;&#10;描述已自动生成">
            <a:extLst>
              <a:ext uri="{FF2B5EF4-FFF2-40B4-BE49-F238E27FC236}">
                <a16:creationId xmlns:a16="http://schemas.microsoft.com/office/drawing/2014/main" id="{551614E2-2202-65BE-9795-AB35637AF34F}"/>
              </a:ext>
            </a:extLst>
          </p:cNvPr>
          <p:cNvPicPr>
            <a:picLocks noChangeAspect="1"/>
          </p:cNvPicPr>
          <p:nvPr/>
        </p:nvPicPr>
        <p:blipFill>
          <a:blip r:embed="rId4"/>
          <a:stretch>
            <a:fillRect/>
          </a:stretch>
        </p:blipFill>
        <p:spPr>
          <a:xfrm>
            <a:off x="5719966" y="3028157"/>
            <a:ext cx="5568923" cy="284908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66" name="Google Shape;66;p4"/>
          <p:cNvGrpSpPr/>
          <p:nvPr/>
        </p:nvGrpSpPr>
        <p:grpSpPr>
          <a:xfrm>
            <a:off x="3076983" y="980763"/>
            <a:ext cx="6066607" cy="0"/>
            <a:chOff x="4615664" y="960506"/>
            <a:chExt cx="9102718" cy="0"/>
          </a:xfrm>
        </p:grpSpPr>
        <p:cxnSp>
          <p:nvCxnSpPr>
            <p:cNvPr id="67" name="Google Shape;67;p4"/>
            <p:cNvCxnSpPr/>
            <p:nvPr/>
          </p:nvCxnSpPr>
          <p:spPr>
            <a:xfrm rot="10800000">
              <a:off x="4615664" y="960506"/>
              <a:ext cx="1314679" cy="0"/>
            </a:xfrm>
            <a:prstGeom prst="straightConnector1">
              <a:avLst/>
            </a:prstGeom>
            <a:noFill/>
            <a:ln w="9525" cap="flat" cmpd="sng">
              <a:solidFill>
                <a:srgbClr val="9AA597"/>
              </a:solidFill>
              <a:prstDash val="solid"/>
              <a:miter lim="800000"/>
              <a:headEnd type="none" w="sm" len="sm"/>
              <a:tailEnd type="none" w="sm" len="sm"/>
            </a:ln>
          </p:spPr>
        </p:cxnSp>
        <p:cxnSp>
          <p:nvCxnSpPr>
            <p:cNvPr id="68" name="Google Shape;68;p4"/>
            <p:cNvCxnSpPr/>
            <p:nvPr/>
          </p:nvCxnSpPr>
          <p:spPr>
            <a:xfrm rot="10800000">
              <a:off x="12403703" y="960506"/>
              <a:ext cx="1314679" cy="0"/>
            </a:xfrm>
            <a:prstGeom prst="straightConnector1">
              <a:avLst/>
            </a:prstGeom>
            <a:noFill/>
            <a:ln w="9525" cap="flat" cmpd="sng">
              <a:solidFill>
                <a:srgbClr val="9AA597"/>
              </a:solidFill>
              <a:prstDash val="solid"/>
              <a:miter lim="800000"/>
              <a:headEnd type="none" w="sm" len="sm"/>
              <a:tailEnd type="none" w="sm" len="sm"/>
            </a:ln>
          </p:spPr>
        </p:cxnSp>
      </p:grpSp>
      <p:sp>
        <p:nvSpPr>
          <p:cNvPr id="78" name="Google Shape;78;p4"/>
          <p:cNvSpPr txBox="1"/>
          <p:nvPr/>
        </p:nvSpPr>
        <p:spPr>
          <a:xfrm>
            <a:off x="1037849" y="2232771"/>
            <a:ext cx="9118946" cy="3434746"/>
          </a:xfrm>
          <a:prstGeom prst="rect">
            <a:avLst/>
          </a:prstGeom>
          <a:noFill/>
          <a:ln>
            <a:noFill/>
          </a:ln>
        </p:spPr>
        <p:txBody>
          <a:bodyPr spcFirstLastPara="1" wrap="square" lIns="91425" tIns="45700" rIns="91425" bIns="45700" anchor="t" anchorCtr="0">
            <a:spAutoFit/>
          </a:bodyPr>
          <a:lstStyle/>
          <a:p>
            <a:pPr marL="457200" indent="-285750" algn="just">
              <a:lnSpc>
                <a:spcPct val="115000"/>
              </a:lnSpc>
              <a:buFont typeface="Arial" panose="020B0604020202020204" pitchFamily="34" charset="0"/>
              <a:buChar char="•"/>
            </a:pPr>
            <a:r>
              <a:rPr lang="en-US" sz="2400" b="1" dirty="0">
                <a:solidFill>
                  <a:schemeClr val="dk1"/>
                </a:solidFill>
                <a:latin typeface="Times New Roman"/>
                <a:cs typeface="Times New Roman"/>
                <a:sym typeface="Times New Roman"/>
              </a:rPr>
              <a:t>Environmentally</a:t>
            </a:r>
            <a:r>
              <a:rPr lang="en-US" sz="2400" dirty="0">
                <a:solidFill>
                  <a:schemeClr val="dk1"/>
                </a:solidFill>
                <a:latin typeface="Times New Roman"/>
                <a:cs typeface="Times New Roman"/>
                <a:sym typeface="Times New Roman"/>
              </a:rPr>
              <a:t>, LIBs contain fluorine-based substances like hexafluorophosphates and polyvinylidene fluoride (PVDF), which can lead to fluorine pollution and ozone layer damage.</a:t>
            </a:r>
          </a:p>
          <a:p>
            <a:pPr marL="457200" indent="-285750" algn="just">
              <a:lnSpc>
                <a:spcPct val="115000"/>
              </a:lnSpc>
              <a:buFont typeface="Arial" panose="020B0604020202020204" pitchFamily="34" charset="0"/>
              <a:buChar char="•"/>
            </a:pPr>
            <a:endParaRPr lang="en-US" sz="2400" dirty="0">
              <a:solidFill>
                <a:schemeClr val="dk1"/>
              </a:solidFill>
              <a:latin typeface="Times New Roman"/>
              <a:cs typeface="Times New Roman"/>
              <a:sym typeface="Times New Roman"/>
            </a:endParaRPr>
          </a:p>
          <a:p>
            <a:pPr marL="457200" indent="-285750" algn="just">
              <a:lnSpc>
                <a:spcPct val="115000"/>
              </a:lnSpc>
              <a:buFont typeface="Arial" panose="020B0604020202020204" pitchFamily="34" charset="0"/>
              <a:buChar char="•"/>
            </a:pPr>
            <a:r>
              <a:rPr lang="en-US" altLang="zh-CN" sz="2400" b="1" dirty="0">
                <a:solidFill>
                  <a:schemeClr val="dk1"/>
                </a:solidFill>
                <a:latin typeface="Times New Roman"/>
                <a:cs typeface="Times New Roman"/>
                <a:sym typeface="Times New Roman"/>
              </a:rPr>
              <a:t>Economically</a:t>
            </a:r>
            <a:r>
              <a:rPr lang="en-US" altLang="zh-CN" sz="2400" dirty="0">
                <a:solidFill>
                  <a:schemeClr val="dk1"/>
                </a:solidFill>
                <a:latin typeface="Times New Roman"/>
                <a:cs typeface="Times New Roman"/>
                <a:sym typeface="Times New Roman"/>
              </a:rPr>
              <a:t>, LIBs contain significant concentrations of valuable metals. The inherent material value for 1 ton of LIBs is $7708 in the United States. </a:t>
            </a: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81" name="Google Shape;81;p4"/>
          <p:cNvSpPr txBox="1"/>
          <p:nvPr/>
        </p:nvSpPr>
        <p:spPr>
          <a:xfrm>
            <a:off x="3544646" y="688276"/>
            <a:ext cx="5102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rPr>
              <a:t>Statement of Purpose</a:t>
            </a:r>
            <a:endParaRPr sz="3200" b="1" i="0" u="none" strike="noStrike" cap="none">
              <a:solidFill>
                <a:srgbClr val="9DBD87"/>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Google Shape;87;g2ccf60269b8_0_1"/>
          <p:cNvGrpSpPr/>
          <p:nvPr/>
        </p:nvGrpSpPr>
        <p:grpSpPr>
          <a:xfrm>
            <a:off x="3077215" y="980763"/>
            <a:ext cx="6066909" cy="0"/>
            <a:chOff x="4615743" y="960506"/>
            <a:chExt cx="9102639" cy="0"/>
          </a:xfrm>
        </p:grpSpPr>
        <p:cxnSp>
          <p:nvCxnSpPr>
            <p:cNvPr id="88" name="Google Shape;88;g2ccf60269b8_0_1"/>
            <p:cNvCxnSpPr/>
            <p:nvPr/>
          </p:nvCxnSpPr>
          <p:spPr>
            <a:xfrm rot="10800000">
              <a:off x="4615743" y="960506"/>
              <a:ext cx="1314600" cy="0"/>
            </a:xfrm>
            <a:prstGeom prst="straightConnector1">
              <a:avLst/>
            </a:prstGeom>
            <a:noFill/>
            <a:ln w="9525" cap="flat" cmpd="sng">
              <a:solidFill>
                <a:srgbClr val="9AA597"/>
              </a:solidFill>
              <a:prstDash val="solid"/>
              <a:miter lim="800000"/>
              <a:headEnd type="none" w="sm" len="sm"/>
              <a:tailEnd type="none" w="sm" len="sm"/>
            </a:ln>
          </p:spPr>
        </p:cxnSp>
        <p:cxnSp>
          <p:nvCxnSpPr>
            <p:cNvPr id="89" name="Google Shape;89;g2ccf60269b8_0_1"/>
            <p:cNvCxnSpPr/>
            <p:nvPr/>
          </p:nvCxnSpPr>
          <p:spPr>
            <a:xfrm rot="10800000">
              <a:off x="12403782" y="960506"/>
              <a:ext cx="1314600" cy="0"/>
            </a:xfrm>
            <a:prstGeom prst="straightConnector1">
              <a:avLst/>
            </a:prstGeom>
            <a:noFill/>
            <a:ln w="9525" cap="flat" cmpd="sng">
              <a:solidFill>
                <a:srgbClr val="9AA597"/>
              </a:solidFill>
              <a:prstDash val="solid"/>
              <a:miter lim="800000"/>
              <a:headEnd type="none" w="sm" len="sm"/>
              <a:tailEnd type="none" w="sm" len="sm"/>
            </a:ln>
          </p:spPr>
        </p:cxnSp>
      </p:grpSp>
      <p:sp>
        <p:nvSpPr>
          <p:cNvPr id="90" name="Google Shape;90;g2ccf60269b8_0_1"/>
          <p:cNvSpPr txBox="1"/>
          <p:nvPr/>
        </p:nvSpPr>
        <p:spPr>
          <a:xfrm>
            <a:off x="497700" y="1899451"/>
            <a:ext cx="5350500" cy="3623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000" b="1" dirty="0">
                <a:solidFill>
                  <a:schemeClr val="dk1"/>
                </a:solidFill>
                <a:latin typeface="Times New Roman"/>
                <a:ea typeface="Times New Roman"/>
                <a:cs typeface="Times New Roman"/>
                <a:sym typeface="Times New Roman"/>
              </a:rPr>
              <a:t>How does LIBs recycling benefit the Common Ground? </a:t>
            </a:r>
            <a:endParaRPr sz="2000" b="1" dirty="0">
              <a:solidFill>
                <a:schemeClr val="dk1"/>
              </a:solidFill>
              <a:latin typeface="Times New Roman"/>
              <a:ea typeface="Times New Roman"/>
              <a:cs typeface="Times New Roman"/>
              <a:sym typeface="Times New Roman"/>
            </a:endParaRPr>
          </a:p>
          <a:p>
            <a:pPr marL="285750" lvl="0" indent="-285750" algn="just" rtl="0">
              <a:lnSpc>
                <a:spcPct val="115000"/>
              </a:lnSpc>
              <a:spcBef>
                <a:spcPts val="0"/>
              </a:spcBef>
              <a:spcAft>
                <a:spcPts val="0"/>
              </a:spcAft>
              <a:buFont typeface="Arial" panose="020B0604020202020204" pitchFamily="34" charset="0"/>
              <a:buChar char="•"/>
            </a:pPr>
            <a:endParaRPr sz="2000" b="1"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the importance of developing </a:t>
            </a:r>
            <a:r>
              <a:rPr lang="en-US" sz="2000" b="1" dirty="0">
                <a:solidFill>
                  <a:schemeClr val="dk1"/>
                </a:solidFill>
                <a:latin typeface="Times New Roman"/>
                <a:ea typeface="Times New Roman"/>
                <a:cs typeface="Times New Roman"/>
                <a:sym typeface="Times New Roman"/>
              </a:rPr>
              <a:t>resource efficiency</a:t>
            </a:r>
            <a:r>
              <a:rPr lang="en-US" sz="2000" dirty="0">
                <a:solidFill>
                  <a:schemeClr val="dk1"/>
                </a:solidFill>
                <a:latin typeface="Times New Roman"/>
                <a:ea typeface="Times New Roman"/>
                <a:cs typeface="Times New Roman"/>
                <a:sym typeface="Times New Roman"/>
              </a:rPr>
              <a:t> to address the climate crisis</a:t>
            </a:r>
            <a:endParaRPr sz="2000" dirty="0">
              <a:solidFill>
                <a:schemeClr val="dk1"/>
              </a:solidFill>
              <a:latin typeface="Times New Roman"/>
              <a:ea typeface="Times New Roman"/>
              <a:cs typeface="Times New Roman"/>
              <a:sym typeface="Times New Roman"/>
            </a:endParaRPr>
          </a:p>
          <a:p>
            <a:pPr marL="742950" lvl="0" indent="-285750" algn="just" rtl="0">
              <a:lnSpc>
                <a:spcPct val="115000"/>
              </a:lnSpc>
              <a:spcBef>
                <a:spcPts val="0"/>
              </a:spcBef>
              <a:spcAft>
                <a:spcPts val="0"/>
              </a:spcAft>
              <a:buFont typeface="Arial" panose="020B0604020202020204" pitchFamily="34" charset="0"/>
              <a:buChar char="•"/>
            </a:pPr>
            <a:endParaRPr sz="20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the intention of both countries to support collaborative projects on this matter among enterprises, universities, and research institutions</a:t>
            </a:r>
            <a:endParaRPr sz="20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chemeClr val="dk1"/>
              </a:solidFill>
            </a:endParaRPr>
          </a:p>
        </p:txBody>
      </p:sp>
      <p:pic>
        <p:nvPicPr>
          <p:cNvPr id="91" name="Google Shape;91;g2ccf60269b8_0_1"/>
          <p:cNvPicPr preferRelativeResize="0"/>
          <p:nvPr/>
        </p:nvPicPr>
        <p:blipFill>
          <a:blip r:embed="rId3">
            <a:alphaModFix/>
          </a:blip>
          <a:stretch>
            <a:fillRect/>
          </a:stretch>
        </p:blipFill>
        <p:spPr>
          <a:xfrm>
            <a:off x="6486104" y="2469683"/>
            <a:ext cx="5316040" cy="2198570"/>
          </a:xfrm>
          <a:prstGeom prst="rect">
            <a:avLst/>
          </a:prstGeom>
          <a:noFill/>
          <a:ln>
            <a:noFill/>
          </a:ln>
        </p:spPr>
      </p:pic>
      <p:sp>
        <p:nvSpPr>
          <p:cNvPr id="92" name="Google Shape;92;g2ccf60269b8_0_1"/>
          <p:cNvSpPr txBox="1"/>
          <p:nvPr/>
        </p:nvSpPr>
        <p:spPr>
          <a:xfrm>
            <a:off x="3559321" y="688276"/>
            <a:ext cx="5102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rPr>
              <a:t>Statement of Purpose</a:t>
            </a:r>
            <a:endParaRPr sz="3200" b="1" i="0" u="none" strike="noStrike" cap="none">
              <a:solidFill>
                <a:srgbClr val="9DBD87"/>
              </a:solidFill>
              <a:latin typeface="Arial"/>
              <a:ea typeface="Arial"/>
              <a:cs typeface="Arial"/>
              <a:sym typeface="Arial"/>
            </a:endParaRPr>
          </a:p>
        </p:txBody>
      </p:sp>
      <p:cxnSp>
        <p:nvCxnSpPr>
          <p:cNvPr id="2" name="直线连接符 1">
            <a:extLst>
              <a:ext uri="{FF2B5EF4-FFF2-40B4-BE49-F238E27FC236}">
                <a16:creationId xmlns:a16="http://schemas.microsoft.com/office/drawing/2014/main" id="{68925E51-68F5-8D78-FF5B-8DC8D533B2BA}"/>
              </a:ext>
            </a:extLst>
          </p:cNvPr>
          <p:cNvCxnSpPr>
            <a:cxnSpLocks/>
          </p:cNvCxnSpPr>
          <p:nvPr/>
        </p:nvCxnSpPr>
        <p:spPr>
          <a:xfrm>
            <a:off x="6218935" y="1486608"/>
            <a:ext cx="0" cy="515482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p:nvPr/>
        </p:nvSpPr>
        <p:spPr>
          <a:xfrm>
            <a:off x="3602921" y="562201"/>
            <a:ext cx="510257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LIBs Recycling </a:t>
            </a:r>
            <a:endParaRPr/>
          </a:p>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Current Situation: Policy</a:t>
            </a:r>
            <a:r>
              <a:rPr lang="en-US" sz="3200">
                <a:solidFill>
                  <a:srgbClr val="9DBD87"/>
                </a:solidFill>
                <a:latin typeface="Microsoft Yahei"/>
                <a:ea typeface="Microsoft Yahei"/>
                <a:cs typeface="Microsoft Yahei"/>
                <a:sym typeface="Microsoft Yahei"/>
              </a:rPr>
              <a:t> </a:t>
            </a:r>
            <a:endParaRPr sz="3200" b="1">
              <a:solidFill>
                <a:srgbClr val="9DBD87"/>
              </a:solidFill>
              <a:latin typeface="Arial"/>
              <a:ea typeface="Arial"/>
              <a:cs typeface="Arial"/>
              <a:sym typeface="Arial"/>
            </a:endParaRPr>
          </a:p>
        </p:txBody>
      </p:sp>
      <p:grpSp>
        <p:nvGrpSpPr>
          <p:cNvPr id="99" name="Google Shape;99;p5"/>
          <p:cNvGrpSpPr/>
          <p:nvPr/>
        </p:nvGrpSpPr>
        <p:grpSpPr>
          <a:xfrm>
            <a:off x="3076983" y="980763"/>
            <a:ext cx="6066607" cy="0"/>
            <a:chOff x="4615664" y="960506"/>
            <a:chExt cx="9102718" cy="0"/>
          </a:xfrm>
        </p:grpSpPr>
        <p:cxnSp>
          <p:nvCxnSpPr>
            <p:cNvPr id="100" name="Google Shape;100;p5"/>
            <p:cNvCxnSpPr/>
            <p:nvPr/>
          </p:nvCxnSpPr>
          <p:spPr>
            <a:xfrm rot="10800000">
              <a:off x="4615664" y="960506"/>
              <a:ext cx="1314679" cy="0"/>
            </a:xfrm>
            <a:prstGeom prst="straightConnector1">
              <a:avLst/>
            </a:prstGeom>
            <a:noFill/>
            <a:ln w="9525" cap="flat" cmpd="sng">
              <a:solidFill>
                <a:srgbClr val="9AA597"/>
              </a:solidFill>
              <a:prstDash val="solid"/>
              <a:miter lim="800000"/>
              <a:headEnd type="none" w="sm" len="sm"/>
              <a:tailEnd type="none" w="sm" len="sm"/>
            </a:ln>
          </p:spPr>
        </p:cxnSp>
        <p:cxnSp>
          <p:nvCxnSpPr>
            <p:cNvPr id="101" name="Google Shape;101;p5"/>
            <p:cNvCxnSpPr/>
            <p:nvPr/>
          </p:nvCxnSpPr>
          <p:spPr>
            <a:xfrm rot="10800000">
              <a:off x="12403703" y="960506"/>
              <a:ext cx="1314679" cy="0"/>
            </a:xfrm>
            <a:prstGeom prst="straightConnector1">
              <a:avLst/>
            </a:prstGeom>
            <a:noFill/>
            <a:ln w="9525" cap="flat" cmpd="sng">
              <a:solidFill>
                <a:srgbClr val="9AA597"/>
              </a:solidFill>
              <a:prstDash val="solid"/>
              <a:miter lim="800000"/>
              <a:headEnd type="none" w="sm" len="sm"/>
              <a:tailEnd type="none" w="sm" len="sm"/>
            </a:ln>
          </p:spPr>
        </p:cxnSp>
      </p:grpSp>
      <p:sp>
        <p:nvSpPr>
          <p:cNvPr id="102" name="Google Shape;102;p5"/>
          <p:cNvSpPr txBox="1"/>
          <p:nvPr/>
        </p:nvSpPr>
        <p:spPr>
          <a:xfrm>
            <a:off x="2683285" y="1909816"/>
            <a:ext cx="14435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China</a:t>
            </a:r>
            <a:endParaRPr sz="2000" b="1" dirty="0">
              <a:solidFill>
                <a:schemeClr val="dk1"/>
              </a:solidFill>
              <a:latin typeface="Arial"/>
              <a:ea typeface="Arial"/>
              <a:cs typeface="Arial"/>
              <a:sym typeface="Arial"/>
            </a:endParaRPr>
          </a:p>
          <a:p>
            <a:pPr marL="0" marR="0" lvl="0" indent="0" algn="l" rtl="0">
              <a:spcBef>
                <a:spcPts val="0"/>
              </a:spcBef>
              <a:spcAft>
                <a:spcPts val="0"/>
              </a:spcAft>
              <a:buNone/>
            </a:pPr>
            <a:endParaRPr sz="2000" b="1" dirty="0">
              <a:solidFill>
                <a:schemeClr val="dk1"/>
              </a:solidFill>
              <a:latin typeface="Arial"/>
              <a:ea typeface="Arial"/>
              <a:cs typeface="Arial"/>
              <a:sym typeface="Arial"/>
            </a:endParaRPr>
          </a:p>
        </p:txBody>
      </p:sp>
      <p:sp>
        <p:nvSpPr>
          <p:cNvPr id="103" name="Google Shape;103;p5"/>
          <p:cNvSpPr txBox="1"/>
          <p:nvPr/>
        </p:nvSpPr>
        <p:spPr>
          <a:xfrm>
            <a:off x="7788924" y="1909947"/>
            <a:ext cx="37240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The United States</a:t>
            </a:r>
            <a:endParaRPr sz="2000" b="1" dirty="0">
              <a:solidFill>
                <a:schemeClr val="dk1"/>
              </a:solidFill>
              <a:latin typeface="Arial"/>
              <a:ea typeface="Arial"/>
              <a:cs typeface="Arial"/>
              <a:sym typeface="Arial"/>
            </a:endParaRPr>
          </a:p>
          <a:p>
            <a:pPr marL="0" marR="0" lvl="0" indent="0" algn="l" rtl="0">
              <a:spcBef>
                <a:spcPts val="0"/>
              </a:spcBef>
              <a:spcAft>
                <a:spcPts val="0"/>
              </a:spcAft>
              <a:buNone/>
            </a:pPr>
            <a:endParaRPr sz="2000" b="1" dirty="0">
              <a:solidFill>
                <a:schemeClr val="dk1"/>
              </a:solidFill>
              <a:latin typeface="Arial"/>
              <a:ea typeface="Arial"/>
              <a:cs typeface="Arial"/>
              <a:sym typeface="Arial"/>
            </a:endParaRPr>
          </a:p>
        </p:txBody>
      </p:sp>
      <p:sp>
        <p:nvSpPr>
          <p:cNvPr id="104" name="Google Shape;104;p5"/>
          <p:cNvSpPr txBox="1"/>
          <p:nvPr/>
        </p:nvSpPr>
        <p:spPr>
          <a:xfrm>
            <a:off x="6496925" y="2466350"/>
            <a:ext cx="5816700" cy="286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Establish new methods with a focus on reducing costs.</a:t>
            </a:r>
            <a:endParaRPr sz="1800">
              <a:solidFill>
                <a:schemeClr val="dk1"/>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Increase recovery rate of key materials and develop processing technologies to reintroduce them.</a:t>
            </a:r>
            <a:endParaRPr sz="1800">
              <a:solidFill>
                <a:schemeClr val="dk1"/>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Establish federal recycling policies</a:t>
            </a:r>
            <a:endParaRPr>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Create incentives for achieving 90% recycling of consumer electronics, EV, and grid-storage batteries by 2030.</a:t>
            </a:r>
            <a:endParaRPr sz="1800">
              <a:solidFill>
                <a:schemeClr val="dk1"/>
              </a:solidFill>
              <a:latin typeface="Times New Roman"/>
              <a:ea typeface="Times New Roman"/>
              <a:cs typeface="Times New Roman"/>
              <a:sym typeface="Times New Roman"/>
            </a:endParaRPr>
          </a:p>
        </p:txBody>
      </p:sp>
      <p:sp>
        <p:nvSpPr>
          <p:cNvPr id="105" name="Google Shape;105;p5"/>
          <p:cNvSpPr txBox="1"/>
          <p:nvPr/>
        </p:nvSpPr>
        <p:spPr>
          <a:xfrm>
            <a:off x="1005600" y="2159325"/>
            <a:ext cx="5102700" cy="42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28575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Encourage financial institutions to increase their financial support for enterprises and key projects focused on the recycling and reuse of waste equipment and resources.</a:t>
            </a:r>
            <a:endParaRPr sz="1800">
              <a:solidFill>
                <a:schemeClr val="dk1"/>
              </a:solidFill>
              <a:latin typeface="Times New Roman"/>
              <a:ea typeface="Times New Roman"/>
              <a:cs typeface="Times New Roman"/>
              <a:sym typeface="Times New Roman"/>
            </a:endParaRPr>
          </a:p>
          <a:p>
            <a:pPr marL="28575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Include eligible projects for recycling and utilizing waste equipment in the scope of investment supported by the central budget.</a:t>
            </a:r>
            <a:endParaRPr sz="1800">
              <a:solidFill>
                <a:schemeClr val="dk1"/>
              </a:solidFill>
              <a:latin typeface="Times New Roman"/>
              <a:ea typeface="Times New Roman"/>
              <a:cs typeface="Times New Roman"/>
              <a:sym typeface="Times New Roman"/>
            </a:endParaRPr>
          </a:p>
          <a:p>
            <a:pPr marL="28575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Release standards for the management of logistics traceability information related to the recycling of waste power batteries from new energy vehicles.</a:t>
            </a:r>
            <a:endParaRPr sz="18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6ee88a4e75_0_2"/>
          <p:cNvSpPr txBox="1"/>
          <p:nvPr/>
        </p:nvSpPr>
        <p:spPr>
          <a:xfrm>
            <a:off x="3602921" y="562201"/>
            <a:ext cx="5102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LIBs Recycling </a:t>
            </a:r>
            <a:endParaRPr/>
          </a:p>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Current Situation: Policy</a:t>
            </a:r>
            <a:r>
              <a:rPr lang="en-US" sz="3200">
                <a:solidFill>
                  <a:srgbClr val="9DBD87"/>
                </a:solidFill>
                <a:latin typeface="Microsoft Yahei"/>
                <a:ea typeface="Microsoft Yahei"/>
                <a:cs typeface="Microsoft Yahei"/>
                <a:sym typeface="Microsoft Yahei"/>
              </a:rPr>
              <a:t> </a:t>
            </a:r>
            <a:endParaRPr sz="3200" b="1">
              <a:solidFill>
                <a:srgbClr val="9DBD87"/>
              </a:solidFill>
              <a:latin typeface="Arial"/>
              <a:ea typeface="Arial"/>
              <a:cs typeface="Arial"/>
              <a:sym typeface="Arial"/>
            </a:endParaRPr>
          </a:p>
        </p:txBody>
      </p:sp>
      <p:sp>
        <p:nvSpPr>
          <p:cNvPr id="112" name="Google Shape;112;g26ee88a4e75_0_2"/>
          <p:cNvSpPr txBox="1"/>
          <p:nvPr/>
        </p:nvSpPr>
        <p:spPr>
          <a:xfrm>
            <a:off x="1120802" y="1835625"/>
            <a:ext cx="185099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rPr>
              <a:t>Similarities</a:t>
            </a:r>
            <a:r>
              <a:rPr lang="en-US" sz="1800" dirty="0">
                <a:solidFill>
                  <a:schemeClr val="dk1"/>
                </a:solidFill>
                <a:latin typeface="Times New Roman" panose="02020603050405020304" pitchFamily="18" charset="0"/>
                <a:cs typeface="Times New Roman" panose="02020603050405020304" pitchFamily="18" charset="0"/>
              </a:rPr>
              <a:t> </a:t>
            </a:r>
            <a:endParaRPr sz="18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endParaRPr sz="1800" dirty="0">
              <a:solidFill>
                <a:schemeClr val="dk1"/>
              </a:solidFill>
              <a:latin typeface="Times New Roman" panose="02020603050405020304" pitchFamily="18" charset="0"/>
              <a:cs typeface="Times New Roman" panose="02020603050405020304" pitchFamily="18" charset="0"/>
              <a:sym typeface="Arial"/>
            </a:endParaRPr>
          </a:p>
        </p:txBody>
      </p:sp>
      <p:sp>
        <p:nvSpPr>
          <p:cNvPr id="113" name="Google Shape;113;g26ee88a4e75_0_2"/>
          <p:cNvSpPr txBox="1"/>
          <p:nvPr/>
        </p:nvSpPr>
        <p:spPr>
          <a:xfrm>
            <a:off x="601775" y="2222550"/>
            <a:ext cx="6607800"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Standardization</a:t>
            </a:r>
            <a:r>
              <a:rPr lang="en-US" sz="1800" dirty="0">
                <a:solidFill>
                  <a:schemeClr val="dk1"/>
                </a:solidFill>
                <a:latin typeface="Times New Roman"/>
                <a:ea typeface="Times New Roman"/>
                <a:cs typeface="Times New Roman"/>
                <a:sym typeface="Times New Roman"/>
              </a:rPr>
              <a:t>: Both countries are committed to establishing standardized processes for battery performance testing and pre-application testing, promoting unified international standards for battery recycling and reuse.</a:t>
            </a:r>
            <a:endParaRPr sz="1800" dirty="0">
              <a:solidFill>
                <a:schemeClr val="dk1"/>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Resource Recycling and Supply Chain Security</a:t>
            </a:r>
            <a:r>
              <a:rPr lang="en-US" sz="1800" dirty="0">
                <a:solidFill>
                  <a:schemeClr val="dk1"/>
                </a:solidFill>
                <a:latin typeface="Times New Roman"/>
                <a:ea typeface="Times New Roman"/>
                <a:cs typeface="Times New Roman"/>
                <a:sym typeface="Times New Roman"/>
              </a:rPr>
              <a:t>: Both countries recognize the importance of secure supply chains for critical mineral materials and aim to ensure sustainable extraction and recycling of key raw materials such as lithium, cobalt, and nickel through international cooperation, resource sharing, and technological innovation.</a:t>
            </a:r>
            <a:endParaRPr sz="1800" dirty="0">
              <a:solidFill>
                <a:schemeClr val="dk1"/>
              </a:solidFill>
              <a:latin typeface="Times New Roman"/>
              <a:ea typeface="Times New Roman"/>
              <a:cs typeface="Times New Roman"/>
              <a:sym typeface="Times New Roman"/>
            </a:endParaRPr>
          </a:p>
        </p:txBody>
      </p:sp>
      <p:sp>
        <p:nvSpPr>
          <p:cNvPr id="114" name="Google Shape;114;g26ee88a4e75_0_2"/>
          <p:cNvSpPr txBox="1"/>
          <p:nvPr/>
        </p:nvSpPr>
        <p:spPr>
          <a:xfrm>
            <a:off x="7084650" y="2222550"/>
            <a:ext cx="4902300" cy="4662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Market rules and trade cooperation</a:t>
            </a:r>
            <a:r>
              <a:rPr lang="en-US" sz="1800" dirty="0">
                <a:solidFill>
                  <a:schemeClr val="dk1"/>
                </a:solidFill>
                <a:latin typeface="Times New Roman"/>
                <a:ea typeface="Times New Roman"/>
                <a:cs typeface="Times New Roman"/>
                <a:sym typeface="Times New Roman"/>
              </a:rPr>
              <a:t>: Both China and the United States advocate substantial commercial cooperation through bilateral or multilateral trade agreements. This includes technology transfer, joint construction of recycling facilities, and collaborative investment in recycling projects, aiming to establish international trade rules conducive to the transnational flow of used batteries and thereby increase the global utilization rate of lithium-ion batteries.</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6ee88a4e75_0_14"/>
          <p:cNvSpPr txBox="1"/>
          <p:nvPr/>
        </p:nvSpPr>
        <p:spPr>
          <a:xfrm>
            <a:off x="3602921" y="562201"/>
            <a:ext cx="5102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LIBs Recycling </a:t>
            </a:r>
            <a:endParaRPr/>
          </a:p>
          <a:p>
            <a:pPr marL="0" marR="0" lvl="0" indent="0" algn="ctr" rtl="0">
              <a:lnSpc>
                <a:spcPct val="100000"/>
              </a:lnSpc>
              <a:spcBef>
                <a:spcPts val="0"/>
              </a:spcBef>
              <a:spcAft>
                <a:spcPts val="0"/>
              </a:spcAft>
              <a:buNone/>
            </a:pPr>
            <a:r>
              <a:rPr lang="en-US" sz="3200" b="1">
                <a:solidFill>
                  <a:srgbClr val="9DBD87"/>
                </a:solidFill>
                <a:latin typeface="Arial"/>
                <a:ea typeface="Arial"/>
                <a:cs typeface="Arial"/>
                <a:sym typeface="Arial"/>
              </a:rPr>
              <a:t>Current Situation: Policy</a:t>
            </a:r>
            <a:r>
              <a:rPr lang="en-US" sz="3200">
                <a:solidFill>
                  <a:srgbClr val="9DBD87"/>
                </a:solidFill>
                <a:latin typeface="Microsoft Yahei"/>
                <a:ea typeface="Microsoft Yahei"/>
                <a:cs typeface="Microsoft Yahei"/>
                <a:sym typeface="Microsoft Yahei"/>
              </a:rPr>
              <a:t> </a:t>
            </a:r>
            <a:endParaRPr sz="3200" b="1">
              <a:solidFill>
                <a:srgbClr val="9DBD87"/>
              </a:solidFill>
              <a:latin typeface="Arial"/>
              <a:ea typeface="Arial"/>
              <a:cs typeface="Arial"/>
              <a:sym typeface="Arial"/>
            </a:endParaRPr>
          </a:p>
        </p:txBody>
      </p:sp>
      <p:sp>
        <p:nvSpPr>
          <p:cNvPr id="121" name="Google Shape;121;g26ee88a4e75_0_14"/>
          <p:cNvSpPr txBox="1"/>
          <p:nvPr/>
        </p:nvSpPr>
        <p:spPr>
          <a:xfrm>
            <a:off x="1022684" y="1835625"/>
            <a:ext cx="157621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rPr>
              <a:t>Similarities</a:t>
            </a:r>
            <a:r>
              <a:rPr lang="en-US" sz="1800" dirty="0">
                <a:solidFill>
                  <a:schemeClr val="dk1"/>
                </a:solidFil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2" name="Google Shape;122;g26ee88a4e75_0_14"/>
          <p:cNvSpPr txBox="1"/>
          <p:nvPr/>
        </p:nvSpPr>
        <p:spPr>
          <a:xfrm>
            <a:off x="601775" y="2222550"/>
            <a:ext cx="62220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Environmental Governance and Sustainable Development Goals: Both countries are committed to reducing environmental impacts during the recycling process, such as reducing energy consumption and emissions of pollutants.</a:t>
            </a:r>
            <a:endParaRPr sz="1800" dirty="0">
              <a:solidFill>
                <a:schemeClr val="dk1"/>
              </a:solidFill>
              <a:latin typeface="Times New Roman"/>
              <a:ea typeface="Times New Roman"/>
              <a:cs typeface="Times New Roman"/>
              <a:sym typeface="Times New Roman"/>
            </a:endParaRPr>
          </a:p>
        </p:txBody>
      </p:sp>
      <p:sp>
        <p:nvSpPr>
          <p:cNvPr id="123" name="Google Shape;123;g26ee88a4e75_0_14"/>
          <p:cNvSpPr txBox="1"/>
          <p:nvPr/>
        </p:nvSpPr>
        <p:spPr>
          <a:xfrm>
            <a:off x="914400" y="4049175"/>
            <a:ext cx="1684502"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rPr>
              <a:t>Differences</a:t>
            </a:r>
            <a:r>
              <a:rPr lang="en-US" sz="1800" dirty="0">
                <a:solidFill>
                  <a:schemeClr val="dk1"/>
                </a:solidFil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4" name="Google Shape;124;g26ee88a4e75_0_14"/>
          <p:cNvSpPr txBox="1"/>
          <p:nvPr/>
        </p:nvSpPr>
        <p:spPr>
          <a:xfrm>
            <a:off x="660400" y="4621200"/>
            <a:ext cx="6607800" cy="2031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 Chinese government has implemented specific policy measures from the perspective of finance and technology</a:t>
            </a:r>
            <a:endParaRPr sz="1800">
              <a:solidFill>
                <a:schemeClr val="dk1"/>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U.S. policies aim to establish a closed-loop lithium-ion battery recycling ecosystem domestically to create a safer and more resilient domestic supply chain</a:t>
            </a:r>
            <a:endParaRPr sz="1800">
              <a:solidFill>
                <a:schemeClr val="dk1"/>
              </a:solidFill>
              <a:latin typeface="Times New Roman"/>
              <a:ea typeface="Times New Roman"/>
              <a:cs typeface="Times New Roman"/>
              <a:sym typeface="Times New Roman"/>
            </a:endParaRPr>
          </a:p>
        </p:txBody>
      </p:sp>
      <p:sp>
        <p:nvSpPr>
          <p:cNvPr id="125" name="Google Shape;125;g26ee88a4e75_0_14"/>
          <p:cNvSpPr txBox="1"/>
          <p:nvPr/>
        </p:nvSpPr>
        <p:spPr>
          <a:xfrm>
            <a:off x="7880684" y="1741950"/>
            <a:ext cx="1709893"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rPr>
              <a:t>Analysis</a:t>
            </a:r>
            <a:r>
              <a:rPr lang="en-US" sz="1800" dirty="0">
                <a:solidFill>
                  <a:schemeClr val="dk1"/>
                </a:solidFil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6" name="Google Shape;126;g26ee88a4e75_0_14"/>
          <p:cNvSpPr txBox="1"/>
          <p:nvPr/>
        </p:nvSpPr>
        <p:spPr>
          <a:xfrm>
            <a:off x="6823775" y="2109825"/>
            <a:ext cx="5102700" cy="452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It can be seen that there are many similarities in the attitudes of China and the United States towards battery recycling, making collaboration possible. While the United States aims to establish a domestic industry chain, it doesn't necessarily mean that every production step of each battery needs to be completed domestically. Due to China's status as the largest consumer market for batteries, American companies can collaborate with Chinese enterprises, especially regarding American-branded batteries sold in China.</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p:nvPr/>
        </p:nvSpPr>
        <p:spPr>
          <a:xfrm>
            <a:off x="3241478" y="384221"/>
            <a:ext cx="57375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dirty="0">
                <a:solidFill>
                  <a:srgbClr val="9DBD87"/>
                </a:solidFill>
                <a:latin typeface="Arial"/>
                <a:ea typeface="Arial"/>
                <a:cs typeface="Arial"/>
                <a:sym typeface="Arial"/>
              </a:rPr>
              <a:t>LIBs Recycling Current Situation: Technology</a:t>
            </a:r>
            <a:r>
              <a:rPr lang="en-US" sz="3200" dirty="0">
                <a:solidFill>
                  <a:srgbClr val="9DBD87"/>
                </a:solidFill>
                <a:latin typeface="Microsoft Yahei"/>
                <a:ea typeface="Microsoft Yahei"/>
                <a:cs typeface="Microsoft Yahei"/>
                <a:sym typeface="Microsoft Yahei"/>
              </a:rPr>
              <a:t> </a:t>
            </a:r>
            <a:endParaRPr sz="3200" b="1" dirty="0">
              <a:solidFill>
                <a:srgbClr val="9DBD87"/>
              </a:solidFill>
              <a:latin typeface="Arial"/>
              <a:ea typeface="Arial"/>
              <a:cs typeface="Arial"/>
              <a:sym typeface="Arial"/>
            </a:endParaRPr>
          </a:p>
        </p:txBody>
      </p:sp>
      <p:grpSp>
        <p:nvGrpSpPr>
          <p:cNvPr id="133" name="Google Shape;133;p6"/>
          <p:cNvGrpSpPr/>
          <p:nvPr/>
        </p:nvGrpSpPr>
        <p:grpSpPr>
          <a:xfrm>
            <a:off x="3077215" y="980763"/>
            <a:ext cx="6066909" cy="0"/>
            <a:chOff x="4615743" y="960506"/>
            <a:chExt cx="9102639" cy="0"/>
          </a:xfrm>
        </p:grpSpPr>
        <p:cxnSp>
          <p:nvCxnSpPr>
            <p:cNvPr id="134" name="Google Shape;134;p6"/>
            <p:cNvCxnSpPr/>
            <p:nvPr/>
          </p:nvCxnSpPr>
          <p:spPr>
            <a:xfrm rot="10800000">
              <a:off x="4615743" y="960506"/>
              <a:ext cx="1314600" cy="0"/>
            </a:xfrm>
            <a:prstGeom prst="straightConnector1">
              <a:avLst/>
            </a:prstGeom>
            <a:noFill/>
            <a:ln w="9525" cap="flat" cmpd="sng">
              <a:solidFill>
                <a:srgbClr val="9AA597"/>
              </a:solidFill>
              <a:prstDash val="solid"/>
              <a:miter lim="800000"/>
              <a:headEnd type="none" w="sm" len="sm"/>
              <a:tailEnd type="none" w="sm" len="sm"/>
            </a:ln>
          </p:spPr>
        </p:cxnSp>
        <p:cxnSp>
          <p:nvCxnSpPr>
            <p:cNvPr id="135" name="Google Shape;135;p6"/>
            <p:cNvCxnSpPr/>
            <p:nvPr/>
          </p:nvCxnSpPr>
          <p:spPr>
            <a:xfrm rot="10800000">
              <a:off x="12403782" y="960506"/>
              <a:ext cx="1314600" cy="0"/>
            </a:xfrm>
            <a:prstGeom prst="straightConnector1">
              <a:avLst/>
            </a:prstGeom>
            <a:noFill/>
            <a:ln w="9525" cap="flat" cmpd="sng">
              <a:solidFill>
                <a:srgbClr val="9AA597"/>
              </a:solidFill>
              <a:prstDash val="solid"/>
              <a:miter lim="800000"/>
              <a:headEnd type="none" w="sm" len="sm"/>
              <a:tailEnd type="none" w="sm" len="sm"/>
            </a:ln>
          </p:spPr>
        </p:cxnSp>
      </p:grpSp>
      <p:pic>
        <p:nvPicPr>
          <p:cNvPr id="136" name="Google Shape;136;p6"/>
          <p:cNvPicPr preferRelativeResize="0"/>
          <p:nvPr/>
        </p:nvPicPr>
        <p:blipFill>
          <a:blip r:embed="rId3">
            <a:alphaModFix/>
          </a:blip>
          <a:stretch>
            <a:fillRect/>
          </a:stretch>
        </p:blipFill>
        <p:spPr>
          <a:xfrm>
            <a:off x="3241478" y="1461521"/>
            <a:ext cx="6096000" cy="406717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pl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1214</Words>
  <Application>Microsoft Macintosh PowerPoint</Application>
  <PresentationFormat>宽屏</PresentationFormat>
  <Paragraphs>131</Paragraphs>
  <Slides>16</Slides>
  <Notes>16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vt:i4>
      </vt:variant>
    </vt:vector>
  </HeadingPairs>
  <TitlesOfParts>
    <vt:vector size="20" baseType="lpstr">
      <vt:lpstr>Microsoft Yahei</vt:lpstr>
      <vt:lpstr>Arial</vt:lpstr>
      <vt:lpstr>Times New Roman</vt:lpstr>
      <vt:lpstr>pl主题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誉杭 袁</cp:lastModifiedBy>
  <cp:revision>10</cp:revision>
  <dcterms:created xsi:type="dcterms:W3CDTF">2021-10-25T03:40:00Z</dcterms:created>
  <dcterms:modified xsi:type="dcterms:W3CDTF">2024-04-27T00:22:59Z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3703B66C343F49259E7865CFCFB2A1FA_11</vt:lpwstr>
  </property>
  <property fmtid="{D5CDD505-2E9C-101B-9397-08002B2CF9AE}" pid="3" name="KSOProductBuildVer">
    <vt:lpwstr>2052-11.1.0.14309</vt:lpwstr>
  </property>
</Properties>
</file>